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9" r:id="rId4"/>
    <p:sldId id="267" r:id="rId5"/>
    <p:sldId id="268" r:id="rId6"/>
    <p:sldId id="263" r:id="rId7"/>
    <p:sldId id="271" r:id="rId8"/>
    <p:sldId id="264" r:id="rId9"/>
    <p:sldId id="274" r:id="rId10"/>
    <p:sldId id="276" r:id="rId11"/>
    <p:sldId id="273" r:id="rId12"/>
    <p:sldId id="277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4FF"/>
    <a:srgbClr val="FF5DFF"/>
    <a:srgbClr val="4472C4"/>
    <a:srgbClr val="961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43"/>
    <p:restoredTop sz="65818"/>
  </p:normalViewPr>
  <p:slideViewPr>
    <p:cSldViewPr snapToGrid="0">
      <p:cViewPr varScale="1">
        <p:scale>
          <a:sx n="71" d="100"/>
          <a:sy n="71" d="100"/>
        </p:scale>
        <p:origin x="10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B70B9-F0F0-444C-8F79-91952E7D545E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04DD6-F74A-5D41-9858-124FE7317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27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1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42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1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15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47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43EAC-6AAD-1D1D-5163-68E81DB95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3FFA6-F600-BAAB-A455-8A4DF8F45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B3B7B-A9AD-47FA-E793-D21F6ACEF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E4D-94FD-CD40-DDB0-B510C9F49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5A3CB-F5F2-25E7-B2A1-DB5F08E0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5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6D705-733D-ABE4-3EEA-9D3BFD6A3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3777FF-4DD5-CF94-25A8-95576E0FE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88AAD-3993-4A05-6BC6-63BEC88E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F9340-4E8E-191B-1B03-70F00D7C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5C624-76F3-59ED-ED75-AFE4500C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22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1A4C6D-597B-935E-E39E-0E661EBB4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1AEAD4-72F5-7BE1-0790-ECBB5AEC0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0F596-FBD8-2270-932B-63E317BE8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9429C-D173-63FD-1409-A18C4C53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ADEA9-31DE-6AF8-B8B2-2FB713AF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38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FA824-7971-3CCB-7247-0AA88496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8378B-26CA-8DC9-4DE8-6984FB5D0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06205-F915-3DDE-6B90-4DA70B4AD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9659E-AFC7-9C7C-C809-B003A4762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0049D-C94C-51B2-89D2-B1F11802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01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C12B-02B3-A8D4-B7E1-E5F7D6A0C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0A57D-4251-EF69-F6E3-4F8A97043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E52EB-37CD-191B-A6BF-5CF15CA62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C4FA6-C6F4-3BA5-9ABB-6E4C40E5B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72D72-4437-401F-385F-B710BAAAE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30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3558-FDAC-AAEA-0810-7639372A0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64360-CBF0-95EF-88F5-A246F86D5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745E2-1185-CCD0-3B6F-8192B8F8F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E9AE4-5A25-6F48-2D9E-3B1B116F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7D78D-D97D-ADA2-0CF3-516E3B28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51955-97B3-D04B-2D3C-669FF4D7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5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E209-EBCA-4E2F-D9E1-F93781BE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85578-54C7-BB35-6A88-8ED1121CB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E0D25-397B-CDB9-43AA-DCBB17B1F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5BA551-B5ED-6F7A-F216-75C89C08CC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7B3F5-BBD4-DE2F-C014-6BBCAD918C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70520A-179A-3EB0-C311-57A86E36E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D50C6E-35E9-25FA-204C-5902AD73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BD046F-B5FC-814A-4540-E3DBB860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16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DFFB-C0C7-15EB-BFDB-8777E79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E526C3-EFB7-7B27-598A-C699CCED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67E71-F220-4609-65B8-18DA5E29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0BE63-B0EA-7E02-2DB0-D5ABA8826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18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DAE81F-22D6-4C32-DC8C-70ACC7D27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93C2B-3912-6717-3F97-E99210E4F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2BE91-0132-5C32-96B1-DD316E45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6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496A-89C1-21B8-D279-C402C540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875B5-BF6F-F993-EA55-97E0D232B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879A3-3C3D-9E33-E87C-1F1363B3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28C57-5EBB-3143-627A-087E753F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A6804-94DE-3146-F41F-903B07338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72CA4-9583-85B9-F109-AF63446F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68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8CC7-ECB3-8202-BFE9-2AB1C4F52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9B2E4-52E0-B2A7-FFB1-C7DD00DDA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C62A8-33FE-F33C-650F-6A7224A95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EC4AC-2778-1730-1B5D-9CB1082F0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FECF1-CCDD-351C-66A8-20FAD2CB7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87315-9A7A-8432-B717-08D642D9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95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C44E93-3BB5-2D78-5AF7-869F9F4E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B6360-897E-1DFB-C9B5-BB8A5D4C2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EAACD-DEB0-CB6B-B9C7-E58C0EAAC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4A42-B9F4-684F-09AC-1911CE129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6E726-98C5-3308-F0CF-2DD1F76F2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3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3.pn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PpzJAzdpTU?feature=oemb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fer_learning#cite_note-1" TargetMode="External"/><Relationship Id="rId2" Type="http://schemas.openxmlformats.org/officeDocument/2006/relationships/hyperlink" Target="https://en.wikipedia.org/wiki/Machine_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ransfer_learning#cite_note-2" TargetMode="External"/><Relationship Id="rId5" Type="http://schemas.openxmlformats.org/officeDocument/2006/relationships/hyperlink" Target="https://en.wikipedia.org/wiki/Transfer_of_learning" TargetMode="External"/><Relationship Id="rId4" Type="http://schemas.openxmlformats.org/officeDocument/2006/relationships/hyperlink" Target="https://en.wikipedia.org/wiki/Computer_vision#Recognit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fer_learning#cite_note-1" TargetMode="External"/><Relationship Id="rId2" Type="http://schemas.openxmlformats.org/officeDocument/2006/relationships/hyperlink" Target="https://en.wikipedia.org/wiki/Machine_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ransfer_learning#cite_note-2" TargetMode="External"/><Relationship Id="rId5" Type="http://schemas.openxmlformats.org/officeDocument/2006/relationships/hyperlink" Target="https://en.wikipedia.org/wiki/Transfer_of_learning" TargetMode="External"/><Relationship Id="rId4" Type="http://schemas.openxmlformats.org/officeDocument/2006/relationships/hyperlink" Target="https://en.wikipedia.org/wiki/Computer_vision#Recogni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99811-197A-8CD2-B6BD-E2DFC419D9C8}"/>
              </a:ext>
            </a:extLst>
          </p:cNvPr>
          <p:cNvSpPr/>
          <p:nvPr/>
        </p:nvSpPr>
        <p:spPr>
          <a:xfrm>
            <a:off x="4015946" y="3428988"/>
            <a:ext cx="8176054" cy="3428992"/>
          </a:xfrm>
          <a:prstGeom prst="rect">
            <a:avLst/>
          </a:prstGeom>
          <a:solidFill>
            <a:srgbClr val="F684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indoor, colorful&#10;&#10;Description automatically generated">
            <a:extLst>
              <a:ext uri="{FF2B5EF4-FFF2-40B4-BE49-F238E27FC236}">
                <a16:creationId xmlns:a16="http://schemas.microsoft.com/office/drawing/2014/main" id="{8B712085-8508-3D76-F499-38E36ABDA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80" r="2" b="2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C8C297-9D8B-249E-2B4C-60534C00E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5642" y="4062675"/>
            <a:ext cx="5395975" cy="1080809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latin typeface="Arial Rounded MT Bold" panose="020F0704030504030204" pitchFamily="34" charset="77"/>
              </a:rPr>
              <a:t>Fine tuning BERT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1B7FA-D466-F6A2-1506-3055D87A6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8105" y="5237450"/>
            <a:ext cx="5395975" cy="64678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rial Rounded MT Bold" panose="020F0704030504030204" pitchFamily="34" charset="77"/>
              </a:rPr>
              <a:t>For Sentiment Classification</a:t>
            </a:r>
          </a:p>
        </p:txBody>
      </p:sp>
      <p:pic>
        <p:nvPicPr>
          <p:cNvPr id="7" name="Picture 6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B174E24F-3BA7-8146-C8AE-5C9EDF25A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69" r="-1" b="-1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ED9DD3-DCB6-A3B9-BCFF-03EF7A9E4AEB}"/>
              </a:ext>
            </a:extLst>
          </p:cNvPr>
          <p:cNvSpPr txBox="1"/>
          <p:nvPr/>
        </p:nvSpPr>
        <p:spPr>
          <a:xfrm>
            <a:off x="8019832" y="5937431"/>
            <a:ext cx="4172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616A0"/>
                </a:solidFill>
              </a:rPr>
              <a:t>Images generated by stable-diffusion. </a:t>
            </a:r>
          </a:p>
          <a:p>
            <a:r>
              <a:rPr lang="en-US" sz="1200" dirty="0">
                <a:solidFill>
                  <a:srgbClr val="9616A0"/>
                </a:solidFill>
              </a:rPr>
              <a:t>Prompts: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9616A0"/>
                </a:solidFill>
              </a:rPr>
              <a:t>Ernie from sesame street is a DJ with headphones on one 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9616A0"/>
                </a:solidFill>
              </a:rPr>
              <a:t>Bert from sesame street dressed as a synthesizer</a:t>
            </a:r>
          </a:p>
        </p:txBody>
      </p:sp>
    </p:spTree>
    <p:extLst>
      <p:ext uri="{BB962C8B-B14F-4D97-AF65-F5344CB8AC3E}">
        <p14:creationId xmlns:p14="http://schemas.microsoft.com/office/powerpoint/2010/main" val="382847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F4D068-72BE-C30B-92CC-1626DB754022}"/>
              </a:ext>
            </a:extLst>
          </p:cNvPr>
          <p:cNvSpPr/>
          <p:nvPr/>
        </p:nvSpPr>
        <p:spPr>
          <a:xfrm>
            <a:off x="-37453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0AB85-D04F-4EE5-8BAF-0F9816B94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01" y="212200"/>
            <a:ext cx="52578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4472C4"/>
                </a:solidFill>
                <a:latin typeface="Arial Rounded MT Bold" panose="020F0704030504030204" pitchFamily="34" charset="77"/>
              </a:rPr>
              <a:t>Transfer Learning (Machines)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9159F-F525-1798-D5C2-E7AFBC2354CD}"/>
              </a:ext>
            </a:extLst>
          </p:cNvPr>
          <p:cNvSpPr txBox="1"/>
          <p:nvPr/>
        </p:nvSpPr>
        <p:spPr>
          <a:xfrm>
            <a:off x="6896747" y="1749963"/>
            <a:ext cx="4959456" cy="5016758"/>
          </a:xfrm>
          <a:custGeom>
            <a:avLst/>
            <a:gdLst>
              <a:gd name="connsiteX0" fmla="*/ 0 w 4959456"/>
              <a:gd name="connsiteY0" fmla="*/ 0 h 5016758"/>
              <a:gd name="connsiteX1" fmla="*/ 402267 w 4959456"/>
              <a:gd name="connsiteY1" fmla="*/ 0 h 5016758"/>
              <a:gd name="connsiteX2" fmla="*/ 1002912 w 4959456"/>
              <a:gd name="connsiteY2" fmla="*/ 0 h 5016758"/>
              <a:gd name="connsiteX3" fmla="*/ 1653152 w 4959456"/>
              <a:gd name="connsiteY3" fmla="*/ 0 h 5016758"/>
              <a:gd name="connsiteX4" fmla="*/ 2105014 w 4959456"/>
              <a:gd name="connsiteY4" fmla="*/ 0 h 5016758"/>
              <a:gd name="connsiteX5" fmla="*/ 2755253 w 4959456"/>
              <a:gd name="connsiteY5" fmla="*/ 0 h 5016758"/>
              <a:gd name="connsiteX6" fmla="*/ 3256709 w 4959456"/>
              <a:gd name="connsiteY6" fmla="*/ 0 h 5016758"/>
              <a:gd name="connsiteX7" fmla="*/ 3658976 w 4959456"/>
              <a:gd name="connsiteY7" fmla="*/ 0 h 5016758"/>
              <a:gd name="connsiteX8" fmla="*/ 4210027 w 4959456"/>
              <a:gd name="connsiteY8" fmla="*/ 0 h 5016758"/>
              <a:gd name="connsiteX9" fmla="*/ 4959456 w 4959456"/>
              <a:gd name="connsiteY9" fmla="*/ 0 h 5016758"/>
              <a:gd name="connsiteX10" fmla="*/ 4959456 w 4959456"/>
              <a:gd name="connsiteY10" fmla="*/ 607585 h 5016758"/>
              <a:gd name="connsiteX11" fmla="*/ 4959456 w 4959456"/>
              <a:gd name="connsiteY11" fmla="*/ 1215170 h 5016758"/>
              <a:gd name="connsiteX12" fmla="*/ 4959456 w 4959456"/>
              <a:gd name="connsiteY12" fmla="*/ 1722420 h 5016758"/>
              <a:gd name="connsiteX13" fmla="*/ 4959456 w 4959456"/>
              <a:gd name="connsiteY13" fmla="*/ 2229670 h 5016758"/>
              <a:gd name="connsiteX14" fmla="*/ 4959456 w 4959456"/>
              <a:gd name="connsiteY14" fmla="*/ 2837255 h 5016758"/>
              <a:gd name="connsiteX15" fmla="*/ 4959456 w 4959456"/>
              <a:gd name="connsiteY15" fmla="*/ 3294338 h 5016758"/>
              <a:gd name="connsiteX16" fmla="*/ 4959456 w 4959456"/>
              <a:gd name="connsiteY16" fmla="*/ 3901923 h 5016758"/>
              <a:gd name="connsiteX17" fmla="*/ 4959456 w 4959456"/>
              <a:gd name="connsiteY17" fmla="*/ 4308838 h 5016758"/>
              <a:gd name="connsiteX18" fmla="*/ 4959456 w 4959456"/>
              <a:gd name="connsiteY18" fmla="*/ 5016758 h 5016758"/>
              <a:gd name="connsiteX19" fmla="*/ 4557189 w 4959456"/>
              <a:gd name="connsiteY19" fmla="*/ 5016758 h 5016758"/>
              <a:gd name="connsiteX20" fmla="*/ 4105327 w 4959456"/>
              <a:gd name="connsiteY20" fmla="*/ 5016758 h 5016758"/>
              <a:gd name="connsiteX21" fmla="*/ 3504682 w 4959456"/>
              <a:gd name="connsiteY21" fmla="*/ 5016758 h 5016758"/>
              <a:gd name="connsiteX22" fmla="*/ 3052821 w 4959456"/>
              <a:gd name="connsiteY22" fmla="*/ 5016758 h 5016758"/>
              <a:gd name="connsiteX23" fmla="*/ 2402581 w 4959456"/>
              <a:gd name="connsiteY23" fmla="*/ 5016758 h 5016758"/>
              <a:gd name="connsiteX24" fmla="*/ 1950719 w 4959456"/>
              <a:gd name="connsiteY24" fmla="*/ 5016758 h 5016758"/>
              <a:gd name="connsiteX25" fmla="*/ 1399669 w 4959456"/>
              <a:gd name="connsiteY25" fmla="*/ 5016758 h 5016758"/>
              <a:gd name="connsiteX26" fmla="*/ 947807 w 4959456"/>
              <a:gd name="connsiteY26" fmla="*/ 5016758 h 5016758"/>
              <a:gd name="connsiteX27" fmla="*/ 495946 w 4959456"/>
              <a:gd name="connsiteY27" fmla="*/ 5016758 h 5016758"/>
              <a:gd name="connsiteX28" fmla="*/ 0 w 4959456"/>
              <a:gd name="connsiteY28" fmla="*/ 5016758 h 5016758"/>
              <a:gd name="connsiteX29" fmla="*/ 0 w 4959456"/>
              <a:gd name="connsiteY29" fmla="*/ 4609843 h 5016758"/>
              <a:gd name="connsiteX30" fmla="*/ 0 w 4959456"/>
              <a:gd name="connsiteY30" fmla="*/ 3952090 h 5016758"/>
              <a:gd name="connsiteX31" fmla="*/ 0 w 4959456"/>
              <a:gd name="connsiteY31" fmla="*/ 3495008 h 5016758"/>
              <a:gd name="connsiteX32" fmla="*/ 0 w 4959456"/>
              <a:gd name="connsiteY32" fmla="*/ 2987758 h 5016758"/>
              <a:gd name="connsiteX33" fmla="*/ 0 w 4959456"/>
              <a:gd name="connsiteY33" fmla="*/ 2480508 h 5016758"/>
              <a:gd name="connsiteX34" fmla="*/ 0 w 4959456"/>
              <a:gd name="connsiteY34" fmla="*/ 1923091 h 5016758"/>
              <a:gd name="connsiteX35" fmla="*/ 0 w 4959456"/>
              <a:gd name="connsiteY35" fmla="*/ 1265338 h 5016758"/>
              <a:gd name="connsiteX36" fmla="*/ 0 w 4959456"/>
              <a:gd name="connsiteY36" fmla="*/ 607585 h 5016758"/>
              <a:gd name="connsiteX37" fmla="*/ 0 w 4959456"/>
              <a:gd name="connsiteY37" fmla="*/ 0 h 501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59456" h="5016758" extrusionOk="0">
                <a:moveTo>
                  <a:pt x="0" y="0"/>
                </a:moveTo>
                <a:cubicBezTo>
                  <a:pt x="113334" y="-11284"/>
                  <a:pt x="299105" y="18852"/>
                  <a:pt x="402267" y="0"/>
                </a:cubicBezTo>
                <a:cubicBezTo>
                  <a:pt x="505429" y="-18852"/>
                  <a:pt x="864726" y="6167"/>
                  <a:pt x="1002912" y="0"/>
                </a:cubicBezTo>
                <a:cubicBezTo>
                  <a:pt x="1141098" y="-6167"/>
                  <a:pt x="1376180" y="55385"/>
                  <a:pt x="1653152" y="0"/>
                </a:cubicBezTo>
                <a:cubicBezTo>
                  <a:pt x="1930124" y="-55385"/>
                  <a:pt x="1929897" y="9967"/>
                  <a:pt x="2105014" y="0"/>
                </a:cubicBezTo>
                <a:cubicBezTo>
                  <a:pt x="2280131" y="-9967"/>
                  <a:pt x="2599475" y="18653"/>
                  <a:pt x="2755253" y="0"/>
                </a:cubicBezTo>
                <a:cubicBezTo>
                  <a:pt x="2911031" y="-18653"/>
                  <a:pt x="3028542" y="36185"/>
                  <a:pt x="3256709" y="0"/>
                </a:cubicBezTo>
                <a:cubicBezTo>
                  <a:pt x="3484876" y="-36185"/>
                  <a:pt x="3512730" y="27851"/>
                  <a:pt x="3658976" y="0"/>
                </a:cubicBezTo>
                <a:cubicBezTo>
                  <a:pt x="3805222" y="-27851"/>
                  <a:pt x="4070993" y="2125"/>
                  <a:pt x="4210027" y="0"/>
                </a:cubicBezTo>
                <a:cubicBezTo>
                  <a:pt x="4349061" y="-2125"/>
                  <a:pt x="4742622" y="11563"/>
                  <a:pt x="4959456" y="0"/>
                </a:cubicBezTo>
                <a:cubicBezTo>
                  <a:pt x="5031034" y="251812"/>
                  <a:pt x="4939270" y="411931"/>
                  <a:pt x="4959456" y="607585"/>
                </a:cubicBezTo>
                <a:cubicBezTo>
                  <a:pt x="4979642" y="803240"/>
                  <a:pt x="4891235" y="944119"/>
                  <a:pt x="4959456" y="1215170"/>
                </a:cubicBezTo>
                <a:cubicBezTo>
                  <a:pt x="5027677" y="1486221"/>
                  <a:pt x="4955598" y="1588346"/>
                  <a:pt x="4959456" y="1722420"/>
                </a:cubicBezTo>
                <a:cubicBezTo>
                  <a:pt x="4963314" y="1856494"/>
                  <a:pt x="4928392" y="1976449"/>
                  <a:pt x="4959456" y="2229670"/>
                </a:cubicBezTo>
                <a:cubicBezTo>
                  <a:pt x="4990520" y="2482891"/>
                  <a:pt x="4936446" y="2598023"/>
                  <a:pt x="4959456" y="2837255"/>
                </a:cubicBezTo>
                <a:cubicBezTo>
                  <a:pt x="4982466" y="3076487"/>
                  <a:pt x="4955596" y="3133952"/>
                  <a:pt x="4959456" y="3294338"/>
                </a:cubicBezTo>
                <a:cubicBezTo>
                  <a:pt x="4963316" y="3454724"/>
                  <a:pt x="4896431" y="3607626"/>
                  <a:pt x="4959456" y="3901923"/>
                </a:cubicBezTo>
                <a:cubicBezTo>
                  <a:pt x="5022481" y="4196220"/>
                  <a:pt x="4929755" y="4173092"/>
                  <a:pt x="4959456" y="4308838"/>
                </a:cubicBezTo>
                <a:cubicBezTo>
                  <a:pt x="4989157" y="4444585"/>
                  <a:pt x="4892588" y="4785645"/>
                  <a:pt x="4959456" y="5016758"/>
                </a:cubicBezTo>
                <a:cubicBezTo>
                  <a:pt x="4868916" y="5020931"/>
                  <a:pt x="4734967" y="5002078"/>
                  <a:pt x="4557189" y="5016758"/>
                </a:cubicBezTo>
                <a:cubicBezTo>
                  <a:pt x="4379411" y="5031438"/>
                  <a:pt x="4251450" y="4994901"/>
                  <a:pt x="4105327" y="5016758"/>
                </a:cubicBezTo>
                <a:cubicBezTo>
                  <a:pt x="3959204" y="5038615"/>
                  <a:pt x="3677589" y="4994308"/>
                  <a:pt x="3504682" y="5016758"/>
                </a:cubicBezTo>
                <a:cubicBezTo>
                  <a:pt x="3331775" y="5039208"/>
                  <a:pt x="3261697" y="4979023"/>
                  <a:pt x="3052821" y="5016758"/>
                </a:cubicBezTo>
                <a:cubicBezTo>
                  <a:pt x="2843945" y="5054493"/>
                  <a:pt x="2713437" y="5000520"/>
                  <a:pt x="2402581" y="5016758"/>
                </a:cubicBezTo>
                <a:cubicBezTo>
                  <a:pt x="2091725" y="5032996"/>
                  <a:pt x="2159585" y="4979837"/>
                  <a:pt x="1950719" y="5016758"/>
                </a:cubicBezTo>
                <a:cubicBezTo>
                  <a:pt x="1741853" y="5053679"/>
                  <a:pt x="1563121" y="4970205"/>
                  <a:pt x="1399669" y="5016758"/>
                </a:cubicBezTo>
                <a:cubicBezTo>
                  <a:pt x="1236217" y="5063311"/>
                  <a:pt x="1068495" y="4963858"/>
                  <a:pt x="947807" y="5016758"/>
                </a:cubicBezTo>
                <a:cubicBezTo>
                  <a:pt x="827119" y="5069658"/>
                  <a:pt x="690056" y="5000596"/>
                  <a:pt x="495946" y="5016758"/>
                </a:cubicBezTo>
                <a:cubicBezTo>
                  <a:pt x="301836" y="5032920"/>
                  <a:pt x="211361" y="5012102"/>
                  <a:pt x="0" y="5016758"/>
                </a:cubicBezTo>
                <a:cubicBezTo>
                  <a:pt x="-4611" y="4817706"/>
                  <a:pt x="15987" y="4771303"/>
                  <a:pt x="0" y="4609843"/>
                </a:cubicBezTo>
                <a:cubicBezTo>
                  <a:pt x="-15987" y="4448383"/>
                  <a:pt x="16899" y="4179854"/>
                  <a:pt x="0" y="3952090"/>
                </a:cubicBezTo>
                <a:cubicBezTo>
                  <a:pt x="-16899" y="3724326"/>
                  <a:pt x="40643" y="3715555"/>
                  <a:pt x="0" y="3495008"/>
                </a:cubicBezTo>
                <a:cubicBezTo>
                  <a:pt x="-40643" y="3274461"/>
                  <a:pt x="32710" y="3127002"/>
                  <a:pt x="0" y="2987758"/>
                </a:cubicBezTo>
                <a:cubicBezTo>
                  <a:pt x="-32710" y="2848514"/>
                  <a:pt x="53640" y="2610698"/>
                  <a:pt x="0" y="2480508"/>
                </a:cubicBezTo>
                <a:cubicBezTo>
                  <a:pt x="-53640" y="2350318"/>
                  <a:pt x="56929" y="2150705"/>
                  <a:pt x="0" y="1923091"/>
                </a:cubicBezTo>
                <a:cubicBezTo>
                  <a:pt x="-56929" y="1695477"/>
                  <a:pt x="40614" y="1570729"/>
                  <a:pt x="0" y="1265338"/>
                </a:cubicBezTo>
                <a:cubicBezTo>
                  <a:pt x="-40614" y="959947"/>
                  <a:pt x="55" y="742588"/>
                  <a:pt x="0" y="607585"/>
                </a:cubicBezTo>
                <a:cubicBezTo>
                  <a:pt x="-55" y="472582"/>
                  <a:pt x="43323" y="209607"/>
                  <a:pt x="0" y="0"/>
                </a:cubicBezTo>
                <a:close/>
              </a:path>
            </a:pathLst>
          </a:custGeom>
          <a:noFill/>
          <a:ln w="57150">
            <a:solidFill>
              <a:srgbClr val="7030A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123909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You:</a:t>
            </a:r>
          </a:p>
          <a:p>
            <a:pPr marL="0" indent="0" algn="l">
              <a:buNone/>
            </a:pPr>
            <a:endParaRPr lang="en-US" sz="2000" b="0" i="0" dirty="0">
              <a:solidFill>
                <a:srgbClr val="202122"/>
              </a:solidFill>
              <a:effectLst/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Base knowledge: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An intuitive and rule-based understanding of language</a:t>
            </a:r>
          </a:p>
          <a:p>
            <a:pPr marL="342900" indent="-342900" algn="l">
              <a:buFontTx/>
              <a:buChar char="-"/>
            </a:pPr>
            <a:endParaRPr lang="en-US" sz="2000" dirty="0">
              <a:solidFill>
                <a:srgbClr val="202122"/>
              </a:solidFill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Learned from: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”Dummy tasks”: Watching 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Sesame Street, reading Nancy Drew, grammar classes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02122"/>
              </a:solidFill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Today’s Fine-tuning Objective: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Learn how to fine-tune an open source large language model for a custom task</a:t>
            </a:r>
            <a:endParaRPr lang="en-US" sz="2000" dirty="0">
              <a:solidFill>
                <a:srgbClr val="202122"/>
              </a:solidFill>
              <a:latin typeface="Arial Rounded MT Bold" panose="020F0704030504030204" pitchFamily="34" charset="77"/>
            </a:endParaRPr>
          </a:p>
          <a:p>
            <a:pPr marL="342900" indent="-342900" algn="l">
              <a:buFontTx/>
              <a:buChar char="-"/>
            </a:pPr>
            <a:endParaRPr lang="en-US" sz="2000" b="0" i="0" dirty="0">
              <a:solidFill>
                <a:srgbClr val="202122"/>
              </a:solidFill>
              <a:effectLst/>
              <a:latin typeface="Arial Rounded MT Bold" panose="020F0704030504030204" pitchFamily="34" charset="7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FF9578-D687-FF12-A49A-EC3923646559}"/>
              </a:ext>
            </a:extLst>
          </p:cNvPr>
          <p:cNvSpPr txBox="1">
            <a:spLocks/>
          </p:cNvSpPr>
          <p:nvPr/>
        </p:nvSpPr>
        <p:spPr>
          <a:xfrm>
            <a:off x="6307810" y="212200"/>
            <a:ext cx="58467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  <a:latin typeface="Arial Rounded MT Bold" panose="020F0704030504030204" pitchFamily="34" charset="77"/>
              </a:rPr>
              <a:t>Transfer of Learning (Humans)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F0EC4-3E50-4920-9BA6-A383781C6AF3}"/>
              </a:ext>
            </a:extLst>
          </p:cNvPr>
          <p:cNvSpPr txBox="1"/>
          <p:nvPr/>
        </p:nvSpPr>
        <p:spPr>
          <a:xfrm>
            <a:off x="5891674" y="3604316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C589B-D7FE-34A6-F2F6-5AC297625682}"/>
              </a:ext>
            </a:extLst>
          </p:cNvPr>
          <p:cNvSpPr txBox="1"/>
          <p:nvPr/>
        </p:nvSpPr>
        <p:spPr>
          <a:xfrm>
            <a:off x="658573" y="1749963"/>
            <a:ext cx="4959456" cy="4562788"/>
          </a:xfrm>
          <a:custGeom>
            <a:avLst/>
            <a:gdLst>
              <a:gd name="connsiteX0" fmla="*/ 0 w 4959456"/>
              <a:gd name="connsiteY0" fmla="*/ 0 h 4562788"/>
              <a:gd name="connsiteX1" fmla="*/ 402267 w 4959456"/>
              <a:gd name="connsiteY1" fmla="*/ 0 h 4562788"/>
              <a:gd name="connsiteX2" fmla="*/ 1002912 w 4959456"/>
              <a:gd name="connsiteY2" fmla="*/ 0 h 4562788"/>
              <a:gd name="connsiteX3" fmla="*/ 1653152 w 4959456"/>
              <a:gd name="connsiteY3" fmla="*/ 0 h 4562788"/>
              <a:gd name="connsiteX4" fmla="*/ 2105014 w 4959456"/>
              <a:gd name="connsiteY4" fmla="*/ 0 h 4562788"/>
              <a:gd name="connsiteX5" fmla="*/ 2755253 w 4959456"/>
              <a:gd name="connsiteY5" fmla="*/ 0 h 4562788"/>
              <a:gd name="connsiteX6" fmla="*/ 3256709 w 4959456"/>
              <a:gd name="connsiteY6" fmla="*/ 0 h 4562788"/>
              <a:gd name="connsiteX7" fmla="*/ 3658976 w 4959456"/>
              <a:gd name="connsiteY7" fmla="*/ 0 h 4562788"/>
              <a:gd name="connsiteX8" fmla="*/ 4210027 w 4959456"/>
              <a:gd name="connsiteY8" fmla="*/ 0 h 4562788"/>
              <a:gd name="connsiteX9" fmla="*/ 4959456 w 4959456"/>
              <a:gd name="connsiteY9" fmla="*/ 0 h 4562788"/>
              <a:gd name="connsiteX10" fmla="*/ 4959456 w 4959456"/>
              <a:gd name="connsiteY10" fmla="*/ 615976 h 4562788"/>
              <a:gd name="connsiteX11" fmla="*/ 4959456 w 4959456"/>
              <a:gd name="connsiteY11" fmla="*/ 1231953 h 4562788"/>
              <a:gd name="connsiteX12" fmla="*/ 4959456 w 4959456"/>
              <a:gd name="connsiteY12" fmla="*/ 1756673 h 4562788"/>
              <a:gd name="connsiteX13" fmla="*/ 4959456 w 4959456"/>
              <a:gd name="connsiteY13" fmla="*/ 2281394 h 4562788"/>
              <a:gd name="connsiteX14" fmla="*/ 4959456 w 4959456"/>
              <a:gd name="connsiteY14" fmla="*/ 2897370 h 4562788"/>
              <a:gd name="connsiteX15" fmla="*/ 4959456 w 4959456"/>
              <a:gd name="connsiteY15" fmla="*/ 3376463 h 4562788"/>
              <a:gd name="connsiteX16" fmla="*/ 4959456 w 4959456"/>
              <a:gd name="connsiteY16" fmla="*/ 3992440 h 4562788"/>
              <a:gd name="connsiteX17" fmla="*/ 4959456 w 4959456"/>
              <a:gd name="connsiteY17" fmla="*/ 4562788 h 4562788"/>
              <a:gd name="connsiteX18" fmla="*/ 4507594 w 4959456"/>
              <a:gd name="connsiteY18" fmla="*/ 4562788 h 4562788"/>
              <a:gd name="connsiteX19" fmla="*/ 3956544 w 4959456"/>
              <a:gd name="connsiteY19" fmla="*/ 4562788 h 4562788"/>
              <a:gd name="connsiteX20" fmla="*/ 3504682 w 4959456"/>
              <a:gd name="connsiteY20" fmla="*/ 4562788 h 4562788"/>
              <a:gd name="connsiteX21" fmla="*/ 2904037 w 4959456"/>
              <a:gd name="connsiteY21" fmla="*/ 4562788 h 4562788"/>
              <a:gd name="connsiteX22" fmla="*/ 2452175 w 4959456"/>
              <a:gd name="connsiteY22" fmla="*/ 4562788 h 4562788"/>
              <a:gd name="connsiteX23" fmla="*/ 1801936 w 4959456"/>
              <a:gd name="connsiteY23" fmla="*/ 4562788 h 4562788"/>
              <a:gd name="connsiteX24" fmla="*/ 1350074 w 4959456"/>
              <a:gd name="connsiteY24" fmla="*/ 4562788 h 4562788"/>
              <a:gd name="connsiteX25" fmla="*/ 799023 w 4959456"/>
              <a:gd name="connsiteY25" fmla="*/ 4562788 h 4562788"/>
              <a:gd name="connsiteX26" fmla="*/ 0 w 4959456"/>
              <a:gd name="connsiteY26" fmla="*/ 4562788 h 4562788"/>
              <a:gd name="connsiteX27" fmla="*/ 0 w 4959456"/>
              <a:gd name="connsiteY27" fmla="*/ 4083695 h 4562788"/>
              <a:gd name="connsiteX28" fmla="*/ 0 w 4959456"/>
              <a:gd name="connsiteY28" fmla="*/ 3558975 h 4562788"/>
              <a:gd name="connsiteX29" fmla="*/ 0 w 4959456"/>
              <a:gd name="connsiteY29" fmla="*/ 2942998 h 4562788"/>
              <a:gd name="connsiteX30" fmla="*/ 0 w 4959456"/>
              <a:gd name="connsiteY30" fmla="*/ 2281394 h 4562788"/>
              <a:gd name="connsiteX31" fmla="*/ 0 w 4959456"/>
              <a:gd name="connsiteY31" fmla="*/ 1802301 h 4562788"/>
              <a:gd name="connsiteX32" fmla="*/ 0 w 4959456"/>
              <a:gd name="connsiteY32" fmla="*/ 1277581 h 4562788"/>
              <a:gd name="connsiteX33" fmla="*/ 0 w 4959456"/>
              <a:gd name="connsiteY33" fmla="*/ 752860 h 4562788"/>
              <a:gd name="connsiteX34" fmla="*/ 0 w 4959456"/>
              <a:gd name="connsiteY34" fmla="*/ 0 h 45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59456" h="4562788" extrusionOk="0">
                <a:moveTo>
                  <a:pt x="0" y="0"/>
                </a:moveTo>
                <a:cubicBezTo>
                  <a:pt x="113334" y="-11284"/>
                  <a:pt x="299105" y="18852"/>
                  <a:pt x="402267" y="0"/>
                </a:cubicBezTo>
                <a:cubicBezTo>
                  <a:pt x="505429" y="-18852"/>
                  <a:pt x="864726" y="6167"/>
                  <a:pt x="1002912" y="0"/>
                </a:cubicBezTo>
                <a:cubicBezTo>
                  <a:pt x="1141098" y="-6167"/>
                  <a:pt x="1376180" y="55385"/>
                  <a:pt x="1653152" y="0"/>
                </a:cubicBezTo>
                <a:cubicBezTo>
                  <a:pt x="1930124" y="-55385"/>
                  <a:pt x="1929897" y="9967"/>
                  <a:pt x="2105014" y="0"/>
                </a:cubicBezTo>
                <a:cubicBezTo>
                  <a:pt x="2280131" y="-9967"/>
                  <a:pt x="2599475" y="18653"/>
                  <a:pt x="2755253" y="0"/>
                </a:cubicBezTo>
                <a:cubicBezTo>
                  <a:pt x="2911031" y="-18653"/>
                  <a:pt x="3028542" y="36185"/>
                  <a:pt x="3256709" y="0"/>
                </a:cubicBezTo>
                <a:cubicBezTo>
                  <a:pt x="3484876" y="-36185"/>
                  <a:pt x="3512730" y="27851"/>
                  <a:pt x="3658976" y="0"/>
                </a:cubicBezTo>
                <a:cubicBezTo>
                  <a:pt x="3805222" y="-27851"/>
                  <a:pt x="4070993" y="2125"/>
                  <a:pt x="4210027" y="0"/>
                </a:cubicBezTo>
                <a:cubicBezTo>
                  <a:pt x="4349061" y="-2125"/>
                  <a:pt x="4742622" y="11563"/>
                  <a:pt x="4959456" y="0"/>
                </a:cubicBezTo>
                <a:cubicBezTo>
                  <a:pt x="5008139" y="187226"/>
                  <a:pt x="4891210" y="429984"/>
                  <a:pt x="4959456" y="615976"/>
                </a:cubicBezTo>
                <a:cubicBezTo>
                  <a:pt x="5027702" y="801968"/>
                  <a:pt x="4927436" y="927184"/>
                  <a:pt x="4959456" y="1231953"/>
                </a:cubicBezTo>
                <a:cubicBezTo>
                  <a:pt x="4991476" y="1536722"/>
                  <a:pt x="4902551" y="1615609"/>
                  <a:pt x="4959456" y="1756673"/>
                </a:cubicBezTo>
                <a:cubicBezTo>
                  <a:pt x="5016361" y="1897737"/>
                  <a:pt x="4910765" y="2167887"/>
                  <a:pt x="4959456" y="2281394"/>
                </a:cubicBezTo>
                <a:cubicBezTo>
                  <a:pt x="5008147" y="2394901"/>
                  <a:pt x="4931387" y="2594655"/>
                  <a:pt x="4959456" y="2897370"/>
                </a:cubicBezTo>
                <a:cubicBezTo>
                  <a:pt x="4987525" y="3200085"/>
                  <a:pt x="4908941" y="3176769"/>
                  <a:pt x="4959456" y="3376463"/>
                </a:cubicBezTo>
                <a:cubicBezTo>
                  <a:pt x="5009971" y="3576157"/>
                  <a:pt x="4938294" y="3845615"/>
                  <a:pt x="4959456" y="3992440"/>
                </a:cubicBezTo>
                <a:cubicBezTo>
                  <a:pt x="4980618" y="4139265"/>
                  <a:pt x="4920036" y="4359184"/>
                  <a:pt x="4959456" y="4562788"/>
                </a:cubicBezTo>
                <a:cubicBezTo>
                  <a:pt x="4789414" y="4594835"/>
                  <a:pt x="4706959" y="4562644"/>
                  <a:pt x="4507594" y="4562788"/>
                </a:cubicBezTo>
                <a:cubicBezTo>
                  <a:pt x="4308229" y="4562932"/>
                  <a:pt x="4147022" y="4525899"/>
                  <a:pt x="3956544" y="4562788"/>
                </a:cubicBezTo>
                <a:cubicBezTo>
                  <a:pt x="3766066" y="4599677"/>
                  <a:pt x="3650805" y="4540931"/>
                  <a:pt x="3504682" y="4562788"/>
                </a:cubicBezTo>
                <a:cubicBezTo>
                  <a:pt x="3358559" y="4584645"/>
                  <a:pt x="3076944" y="4540338"/>
                  <a:pt x="2904037" y="4562788"/>
                </a:cubicBezTo>
                <a:cubicBezTo>
                  <a:pt x="2731130" y="4585238"/>
                  <a:pt x="2665137" y="4526953"/>
                  <a:pt x="2452175" y="4562788"/>
                </a:cubicBezTo>
                <a:cubicBezTo>
                  <a:pt x="2239213" y="4598623"/>
                  <a:pt x="2109716" y="4540627"/>
                  <a:pt x="1801936" y="4562788"/>
                </a:cubicBezTo>
                <a:cubicBezTo>
                  <a:pt x="1494156" y="4584949"/>
                  <a:pt x="1558940" y="4525867"/>
                  <a:pt x="1350074" y="4562788"/>
                </a:cubicBezTo>
                <a:cubicBezTo>
                  <a:pt x="1141208" y="4599709"/>
                  <a:pt x="967191" y="4523867"/>
                  <a:pt x="799023" y="4562788"/>
                </a:cubicBezTo>
                <a:cubicBezTo>
                  <a:pt x="630855" y="4601709"/>
                  <a:pt x="213576" y="4515675"/>
                  <a:pt x="0" y="4562788"/>
                </a:cubicBezTo>
                <a:cubicBezTo>
                  <a:pt x="-9948" y="4394811"/>
                  <a:pt x="51255" y="4278549"/>
                  <a:pt x="0" y="4083695"/>
                </a:cubicBezTo>
                <a:cubicBezTo>
                  <a:pt x="-51255" y="3888841"/>
                  <a:pt x="50007" y="3745787"/>
                  <a:pt x="0" y="3558975"/>
                </a:cubicBezTo>
                <a:cubicBezTo>
                  <a:pt x="-50007" y="3372163"/>
                  <a:pt x="1279" y="3118888"/>
                  <a:pt x="0" y="2942998"/>
                </a:cubicBezTo>
                <a:cubicBezTo>
                  <a:pt x="-1279" y="2767108"/>
                  <a:pt x="55297" y="2501086"/>
                  <a:pt x="0" y="2281394"/>
                </a:cubicBezTo>
                <a:cubicBezTo>
                  <a:pt x="-55297" y="2061702"/>
                  <a:pt x="17819" y="2025773"/>
                  <a:pt x="0" y="1802301"/>
                </a:cubicBezTo>
                <a:cubicBezTo>
                  <a:pt x="-17819" y="1578829"/>
                  <a:pt x="27044" y="1507020"/>
                  <a:pt x="0" y="1277581"/>
                </a:cubicBezTo>
                <a:cubicBezTo>
                  <a:pt x="-27044" y="1048142"/>
                  <a:pt x="7338" y="1010905"/>
                  <a:pt x="0" y="752860"/>
                </a:cubicBezTo>
                <a:cubicBezTo>
                  <a:pt x="-7338" y="494815"/>
                  <a:pt x="86671" y="33142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123909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BERT:</a:t>
            </a:r>
          </a:p>
          <a:p>
            <a:pPr marL="0" indent="0" algn="l">
              <a:buNone/>
            </a:pPr>
            <a:endParaRPr lang="en-US" sz="2000" b="0" i="0" dirty="0">
              <a:solidFill>
                <a:srgbClr val="202122"/>
              </a:solidFill>
              <a:effectLst/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Base knowledge: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A statistical understanding of natural language</a:t>
            </a:r>
          </a:p>
          <a:p>
            <a:pPr marL="0" indent="0" algn="l">
              <a:buNone/>
            </a:pPr>
            <a:endParaRPr lang="en-US" sz="2000" dirty="0">
              <a:solidFill>
                <a:srgbClr val="202122"/>
              </a:solidFill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Learned from: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”Dummy tasks”: Masked Language Modeling (MLM) &amp; Next Sentence Prediction (NSP)</a:t>
            </a:r>
          </a:p>
          <a:p>
            <a:pPr algn="l">
              <a:buFontTx/>
              <a:buChar char="-"/>
            </a:pPr>
            <a:endParaRPr lang="en-US" sz="2000" b="0" i="0" dirty="0">
              <a:solidFill>
                <a:srgbClr val="202122"/>
              </a:solidFill>
              <a:effectLst/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Today’s Fine-tuning Objective: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Learn how to classify the sentiment of piece of text</a:t>
            </a:r>
          </a:p>
          <a:p>
            <a:endParaRPr lang="en-US" sz="105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390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uppet sitting at a desk&#10;&#10;Description automatically generated with low confidence">
            <a:extLst>
              <a:ext uri="{FF2B5EF4-FFF2-40B4-BE49-F238E27FC236}">
                <a16:creationId xmlns:a16="http://schemas.microsoft.com/office/drawing/2014/main" id="{DD8B6F08-9854-A412-2D9D-2C52EB53D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242" y="2447655"/>
            <a:ext cx="2140327" cy="2140327"/>
          </a:xfrm>
          <a:prstGeom prst="rect">
            <a:avLst/>
          </a:prstGeom>
        </p:spPr>
      </p:pic>
      <p:pic>
        <p:nvPicPr>
          <p:cNvPr id="9" name="Picture 8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5D50512B-1DEB-A2DB-C50F-9346DA23D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651" y="4682560"/>
            <a:ext cx="2175439" cy="2175439"/>
          </a:xfrm>
          <a:prstGeom prst="rect">
            <a:avLst/>
          </a:prstGeom>
        </p:spPr>
      </p:pic>
      <p:pic>
        <p:nvPicPr>
          <p:cNvPr id="11" name="Picture 10" descr="A picture containing text, indoor, wall, computer&#10;&#10;Description automatically generated">
            <a:extLst>
              <a:ext uri="{FF2B5EF4-FFF2-40B4-BE49-F238E27FC236}">
                <a16:creationId xmlns:a16="http://schemas.microsoft.com/office/drawing/2014/main" id="{7BD07872-EFE5-1363-6668-2742B7EC6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64" y="2247100"/>
            <a:ext cx="2207400" cy="2207400"/>
          </a:xfrm>
          <a:prstGeom prst="rect">
            <a:avLst/>
          </a:prstGeom>
        </p:spPr>
      </p:pic>
      <p:pic>
        <p:nvPicPr>
          <p:cNvPr id="13" name="Picture 12" descr="A picture containing computer, indoor&#10;&#10;Description automatically generated">
            <a:extLst>
              <a:ext uri="{FF2B5EF4-FFF2-40B4-BE49-F238E27FC236}">
                <a16:creationId xmlns:a16="http://schemas.microsoft.com/office/drawing/2014/main" id="{DAF56627-1A9E-2B3E-1698-F514EACEF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374" y="2276497"/>
            <a:ext cx="2113141" cy="2113141"/>
          </a:xfrm>
          <a:prstGeom prst="rect">
            <a:avLst/>
          </a:prstGeom>
        </p:spPr>
      </p:pic>
      <p:pic>
        <p:nvPicPr>
          <p:cNvPr id="15" name="Picture 14" descr="A picture containing indoor, red&#10;&#10;Description automatically generated">
            <a:extLst>
              <a:ext uri="{FF2B5EF4-FFF2-40B4-BE49-F238E27FC236}">
                <a16:creationId xmlns:a16="http://schemas.microsoft.com/office/drawing/2014/main" id="{3BEC68A2-7CBA-601D-758D-2448F5AEC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563" y="4642786"/>
            <a:ext cx="2174947" cy="2174947"/>
          </a:xfrm>
          <a:prstGeom prst="rect">
            <a:avLst/>
          </a:prstGeom>
        </p:spPr>
      </p:pic>
      <p:pic>
        <p:nvPicPr>
          <p:cNvPr id="17" name="Picture 16" descr="A person in a garment sitting at a desk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336A9491-1DC2-4A8F-FBE3-FB5F9E57C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2" y="4683052"/>
            <a:ext cx="2174947" cy="2174947"/>
          </a:xfrm>
          <a:prstGeom prst="rect">
            <a:avLst/>
          </a:prstGeom>
        </p:spPr>
      </p:pic>
      <p:pic>
        <p:nvPicPr>
          <p:cNvPr id="19" name="Picture 18" descr="A picture containing text, indoor, computer, colorful&#10;&#10;Description automatically generated">
            <a:extLst>
              <a:ext uri="{FF2B5EF4-FFF2-40B4-BE49-F238E27FC236}">
                <a16:creationId xmlns:a16="http://schemas.microsoft.com/office/drawing/2014/main" id="{42F30F25-C218-985C-A6F6-868E830BD5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4425" y="2276497"/>
            <a:ext cx="2116412" cy="2116412"/>
          </a:xfrm>
          <a:prstGeom prst="rect">
            <a:avLst/>
          </a:prstGeom>
        </p:spPr>
      </p:pic>
      <p:pic>
        <p:nvPicPr>
          <p:cNvPr id="21" name="Picture 20" descr="A puppet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86BA6CEF-2B5B-91FB-5C3A-80C9492E8E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8631" y="4587982"/>
            <a:ext cx="2174947" cy="2174947"/>
          </a:xfrm>
          <a:prstGeom prst="rect">
            <a:avLst/>
          </a:prstGeom>
        </p:spPr>
      </p:pic>
      <p:pic>
        <p:nvPicPr>
          <p:cNvPr id="23" name="Picture 22" descr="A picture containing computer, toy, colorful&#10;&#10;Description automatically generated">
            <a:extLst>
              <a:ext uri="{FF2B5EF4-FFF2-40B4-BE49-F238E27FC236}">
                <a16:creationId xmlns:a16="http://schemas.microsoft.com/office/drawing/2014/main" id="{8B141CFE-82AE-D98F-01E8-73FF42CD8F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8983" y="4556340"/>
            <a:ext cx="2175439" cy="2175439"/>
          </a:xfrm>
          <a:prstGeom prst="rect">
            <a:avLst/>
          </a:prstGeom>
        </p:spPr>
      </p:pic>
      <p:pic>
        <p:nvPicPr>
          <p:cNvPr id="25" name="Picture 24" descr="A puppet sitting at a desk&#10;&#10;Description automatically generated with low confidence">
            <a:extLst>
              <a:ext uri="{FF2B5EF4-FFF2-40B4-BE49-F238E27FC236}">
                <a16:creationId xmlns:a16="http://schemas.microsoft.com/office/drawing/2014/main" id="{78A8B9F1-8C10-FC14-AB4B-C625569B78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71974" y="2294231"/>
            <a:ext cx="2140327" cy="2140327"/>
          </a:xfrm>
          <a:prstGeom prst="rect">
            <a:avLst/>
          </a:prstGeom>
        </p:spPr>
      </p:pic>
      <p:pic>
        <p:nvPicPr>
          <p:cNvPr id="27" name="Picture 26" descr="A puppet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F0299F8B-9A0C-32CA-CD1A-4F1A805CC4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2207401" cy="2207401"/>
          </a:xfrm>
          <a:prstGeom prst="rect">
            <a:avLst/>
          </a:prstGeom>
        </p:spPr>
      </p:pic>
      <p:pic>
        <p:nvPicPr>
          <p:cNvPr id="29" name="Picture 28" descr="A picture containing text, indoor, parrot, bird&#10;&#10;Description automatically generated">
            <a:extLst>
              <a:ext uri="{FF2B5EF4-FFF2-40B4-BE49-F238E27FC236}">
                <a16:creationId xmlns:a16="http://schemas.microsoft.com/office/drawing/2014/main" id="{7BCB8671-6357-427A-8253-B708575665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3630" y="106670"/>
            <a:ext cx="2100731" cy="2100731"/>
          </a:xfrm>
          <a:prstGeom prst="rect">
            <a:avLst/>
          </a:prstGeom>
        </p:spPr>
      </p:pic>
      <p:pic>
        <p:nvPicPr>
          <p:cNvPr id="31" name="Picture 30" descr="A puppet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08034423-8933-E178-2C22-F726EBA4BA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08380" y="25019"/>
            <a:ext cx="2116412" cy="2116412"/>
          </a:xfrm>
          <a:prstGeom prst="rect">
            <a:avLst/>
          </a:prstGeom>
        </p:spPr>
      </p:pic>
      <p:pic>
        <p:nvPicPr>
          <p:cNvPr id="33" name="Picture 32" descr="A stuffed toy next to a computer&#10;&#10;Description automatically generated with medium confidence">
            <a:extLst>
              <a:ext uri="{FF2B5EF4-FFF2-40B4-BE49-F238E27FC236}">
                <a16:creationId xmlns:a16="http://schemas.microsoft.com/office/drawing/2014/main" id="{E20A76C9-D12F-4A7C-056C-518B643766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4859" y="33536"/>
            <a:ext cx="2140327" cy="2140327"/>
          </a:xfrm>
          <a:prstGeom prst="rect">
            <a:avLst/>
          </a:prstGeom>
        </p:spPr>
      </p:pic>
      <p:pic>
        <p:nvPicPr>
          <p:cNvPr id="35" name="Picture 34" descr="A stuffed animal next to a computer&#10;&#10;Description automatically generated with low confidence">
            <a:extLst>
              <a:ext uri="{FF2B5EF4-FFF2-40B4-BE49-F238E27FC236}">
                <a16:creationId xmlns:a16="http://schemas.microsoft.com/office/drawing/2014/main" id="{05258DCF-867F-3D7E-0FB1-15ED18EAEF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53156" y="0"/>
            <a:ext cx="2140327" cy="214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36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742EDB27-039A-42CB-551E-B619F637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5" y="908508"/>
            <a:ext cx="12100709" cy="58813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441E30-E28C-14D4-E296-B0D517F44F1A}"/>
              </a:ext>
            </a:extLst>
          </p:cNvPr>
          <p:cNvSpPr txBox="1"/>
          <p:nvPr/>
        </p:nvSpPr>
        <p:spPr>
          <a:xfrm>
            <a:off x="2247894" y="68187"/>
            <a:ext cx="76962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Arial Rounded MT Bold" panose="020F0704030504030204" pitchFamily="34" charset="77"/>
              </a:rPr>
              <a:t>https://</a:t>
            </a:r>
            <a:r>
              <a:rPr lang="en-US" sz="4000" dirty="0" err="1">
                <a:solidFill>
                  <a:srgbClr val="FFC000"/>
                </a:solidFill>
                <a:latin typeface="Arial Rounded MT Bold" panose="020F0704030504030204" pitchFamily="34" charset="77"/>
              </a:rPr>
              <a:t>huggingface.co</a:t>
            </a:r>
            <a:r>
              <a:rPr lang="en-US" sz="4000" dirty="0">
                <a:solidFill>
                  <a:srgbClr val="FFC000"/>
                </a:solidFill>
                <a:latin typeface="Arial Rounded MT Bold" panose="020F0704030504030204" pitchFamily="34" charset="77"/>
              </a:rPr>
              <a:t>/models</a:t>
            </a:r>
          </a:p>
        </p:txBody>
      </p:sp>
      <p:pic>
        <p:nvPicPr>
          <p:cNvPr id="20" name="Picture 1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2FCADDBD-1846-EB01-205E-271D2085B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131" y="4265987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95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775F83-E1F9-D957-E8EB-38FC6DA5B4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BB236-C2E9-ACA0-B2D3-4E835B276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53" y="0"/>
            <a:ext cx="6507997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77"/>
                <a:cs typeface="Al Bayan" pitchFamily="2" charset="-78"/>
              </a:rPr>
              <a:t>Interpreting Sentiment</a:t>
            </a:r>
          </a:p>
        </p:txBody>
      </p:sp>
      <p:pic>
        <p:nvPicPr>
          <p:cNvPr id="5" name="Online Media 4" descr="Key &amp; Peele - Gideon's Kitchen">
            <a:hlinkClick r:id="" action="ppaction://media"/>
            <a:extLst>
              <a:ext uri="{FF2B5EF4-FFF2-40B4-BE49-F238E27FC236}">
                <a16:creationId xmlns:a16="http://schemas.microsoft.com/office/drawing/2014/main" id="{7282A080-237F-4D14-5E72-5477F2DC15A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79485" y="1177665"/>
            <a:ext cx="8833029" cy="49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2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6E584C-E12F-7F78-FB82-7500F5558AD6}"/>
              </a:ext>
            </a:extLst>
          </p:cNvPr>
          <p:cNvSpPr/>
          <p:nvPr/>
        </p:nvSpPr>
        <p:spPr>
          <a:xfrm>
            <a:off x="0" y="0"/>
            <a:ext cx="12224178" cy="6857999"/>
          </a:xfrm>
          <a:prstGeom prst="rect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4CC0B-5220-C936-C463-8A950F2F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US" sz="5000">
                <a:solidFill>
                  <a:srgbClr val="FFFFFF"/>
                </a:solidFill>
                <a:latin typeface="Arial Rounded MT Bold" panose="020F0704030504030204" pitchFamily="34" charset="77"/>
              </a:rPr>
              <a:t>Why are you here?</a:t>
            </a:r>
          </a:p>
        </p:txBody>
      </p:sp>
      <p:pic>
        <p:nvPicPr>
          <p:cNvPr id="8" name="Picture 7" descr="A puppet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A68E5AC4-5FDF-6213-D8F7-5A5ED92F1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Cloud Callout 5">
            <a:extLst>
              <a:ext uri="{FF2B5EF4-FFF2-40B4-BE49-F238E27FC236}">
                <a16:creationId xmlns:a16="http://schemas.microsoft.com/office/drawing/2014/main" id="{245CDE1A-C91D-4851-142B-A1A0EA456238}"/>
              </a:ext>
            </a:extLst>
          </p:cNvPr>
          <p:cNvSpPr/>
          <p:nvPr/>
        </p:nvSpPr>
        <p:spPr>
          <a:xfrm rot="303230">
            <a:off x="8522130" y="-30700"/>
            <a:ext cx="2525584" cy="1750157"/>
          </a:xfrm>
          <a:prstGeom prst="cloudCallou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29EF3-87D4-7A0C-A182-17A5C4F3818A}"/>
              </a:ext>
            </a:extLst>
          </p:cNvPr>
          <p:cNvSpPr txBox="1"/>
          <p:nvPr/>
        </p:nvSpPr>
        <p:spPr>
          <a:xfrm>
            <a:off x="-17613" y="6396334"/>
            <a:ext cx="3285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Image generated by stable-diffusion. 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Prompt: Sesame street character sitting at a desk</a:t>
            </a:r>
          </a:p>
        </p:txBody>
      </p:sp>
    </p:spTree>
    <p:extLst>
      <p:ext uri="{BB962C8B-B14F-4D97-AF65-F5344CB8AC3E}">
        <p14:creationId xmlns:p14="http://schemas.microsoft.com/office/powerpoint/2010/main" val="10618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picture containing text, indoor, parrot, bird&#10;&#10;Description automatically generated">
            <a:extLst>
              <a:ext uri="{FF2B5EF4-FFF2-40B4-BE49-F238E27FC236}">
                <a16:creationId xmlns:a16="http://schemas.microsoft.com/office/drawing/2014/main" id="{79418BA3-AA3F-E756-2A64-D0FB4D69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006"/>
            <a:ext cx="6890010" cy="6890010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8E9D7D5D-3A78-6F25-F53F-46CEB00364C3}"/>
              </a:ext>
            </a:extLst>
          </p:cNvPr>
          <p:cNvSpPr/>
          <p:nvPr/>
        </p:nvSpPr>
        <p:spPr>
          <a:xfrm rot="662834">
            <a:off x="3529045" y="1167692"/>
            <a:ext cx="3013191" cy="1216021"/>
          </a:xfrm>
          <a:custGeom>
            <a:avLst/>
            <a:gdLst>
              <a:gd name="connsiteX0" fmla="*/ 878857 w 3013191"/>
              <a:gd name="connsiteY0" fmla="*/ 1368024 h 1216021"/>
              <a:gd name="connsiteX1" fmla="*/ 766208 w 3013191"/>
              <a:gd name="connsiteY1" fmla="*/ 1137537 h 1216021"/>
              <a:gd name="connsiteX2" fmla="*/ 947836 w 3013191"/>
              <a:gd name="connsiteY2" fmla="*/ 43361 h 1216021"/>
              <a:gd name="connsiteX3" fmla="*/ 1932980 w 3013191"/>
              <a:gd name="connsiteY3" fmla="*/ 24857 h 1216021"/>
              <a:gd name="connsiteX4" fmla="*/ 2440882 w 3013191"/>
              <a:gd name="connsiteY4" fmla="*/ 1084995 h 1216021"/>
              <a:gd name="connsiteX5" fmla="*/ 1311649 w 3013191"/>
              <a:gd name="connsiteY5" fmla="*/ 1210910 h 1216021"/>
              <a:gd name="connsiteX6" fmla="*/ 878857 w 3013191"/>
              <a:gd name="connsiteY6" fmla="*/ 1368024 h 121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13191" h="1216021" fill="none" extrusionOk="0">
                <a:moveTo>
                  <a:pt x="878857" y="1368024"/>
                </a:moveTo>
                <a:cubicBezTo>
                  <a:pt x="829249" y="1289801"/>
                  <a:pt x="822209" y="1221232"/>
                  <a:pt x="766208" y="1137537"/>
                </a:cubicBezTo>
                <a:cubicBezTo>
                  <a:pt x="-321177" y="894661"/>
                  <a:pt x="-124368" y="257343"/>
                  <a:pt x="947836" y="43361"/>
                </a:cubicBezTo>
                <a:cubicBezTo>
                  <a:pt x="1240347" y="-10701"/>
                  <a:pt x="1642511" y="13854"/>
                  <a:pt x="1932980" y="24857"/>
                </a:cubicBezTo>
                <a:cubicBezTo>
                  <a:pt x="3124294" y="193406"/>
                  <a:pt x="3400743" y="793483"/>
                  <a:pt x="2440882" y="1084995"/>
                </a:cubicBezTo>
                <a:cubicBezTo>
                  <a:pt x="2157672" y="1241710"/>
                  <a:pt x="1762623" y="1290794"/>
                  <a:pt x="1311649" y="1210910"/>
                </a:cubicBezTo>
                <a:cubicBezTo>
                  <a:pt x="1114886" y="1241329"/>
                  <a:pt x="934637" y="1328532"/>
                  <a:pt x="878857" y="1368024"/>
                </a:cubicBezTo>
                <a:close/>
              </a:path>
              <a:path w="3013191" h="1216021" stroke="0" extrusionOk="0">
                <a:moveTo>
                  <a:pt x="878857" y="1368024"/>
                </a:moveTo>
                <a:cubicBezTo>
                  <a:pt x="837513" y="1271014"/>
                  <a:pt x="787377" y="1224118"/>
                  <a:pt x="766208" y="1137537"/>
                </a:cubicBezTo>
                <a:cubicBezTo>
                  <a:pt x="-300524" y="894020"/>
                  <a:pt x="-335059" y="236129"/>
                  <a:pt x="947836" y="43361"/>
                </a:cubicBezTo>
                <a:cubicBezTo>
                  <a:pt x="1230373" y="23430"/>
                  <a:pt x="1607686" y="-7849"/>
                  <a:pt x="1932980" y="24857"/>
                </a:cubicBezTo>
                <a:cubicBezTo>
                  <a:pt x="3043768" y="131004"/>
                  <a:pt x="3518386" y="836096"/>
                  <a:pt x="2440882" y="1084995"/>
                </a:cubicBezTo>
                <a:cubicBezTo>
                  <a:pt x="2152888" y="1190396"/>
                  <a:pt x="1741234" y="1177609"/>
                  <a:pt x="1311649" y="1210910"/>
                </a:cubicBezTo>
                <a:cubicBezTo>
                  <a:pt x="1168610" y="1226133"/>
                  <a:pt x="977149" y="1372573"/>
                  <a:pt x="878857" y="1368024"/>
                </a:cubicBezTo>
                <a:close/>
              </a:path>
            </a:pathLst>
          </a:custGeom>
          <a:solidFill>
            <a:srgbClr val="4472C4"/>
          </a:solidFill>
          <a:ln w="76200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Arial Rounded MT Bold" panose="020F0704030504030204" pitchFamily="34" charset="77"/>
            </a:endParaRPr>
          </a:p>
          <a:p>
            <a:pPr algn="ctr"/>
            <a:r>
              <a:rPr lang="en-US" sz="20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 Rounded MT Bold" panose="020F0704030504030204" pitchFamily="34" charset="77"/>
              </a:rPr>
              <a:t>I want to specialize in NLP!</a:t>
            </a:r>
          </a:p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C2A692-5175-CC81-4144-9F57A97C5A1D}"/>
              </a:ext>
            </a:extLst>
          </p:cNvPr>
          <p:cNvSpPr/>
          <p:nvPr/>
        </p:nvSpPr>
        <p:spPr>
          <a:xfrm>
            <a:off x="6890011" y="16006"/>
            <a:ext cx="533399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F1EB7-ADEE-3B17-4844-E9AFC4ABDBB3}"/>
              </a:ext>
            </a:extLst>
          </p:cNvPr>
          <p:cNvSpPr txBox="1"/>
          <p:nvPr/>
        </p:nvSpPr>
        <p:spPr>
          <a:xfrm>
            <a:off x="7531047" y="2756673"/>
            <a:ext cx="401686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Additional Resources: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Sequence Models Course by Andrew Ng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The Illustrated BERT </a:t>
            </a: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ELMo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, and co. (How NLP Cracked Transfer Learning by Jay </a:t>
            </a: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Alammar</a:t>
            </a:r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Bert Collection by Chris </a:t>
            </a: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Mccormick</a:t>
            </a:r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BC038-85C4-28D5-E575-C59632BE0BA5}"/>
              </a:ext>
            </a:extLst>
          </p:cNvPr>
          <p:cNvSpPr txBox="1"/>
          <p:nvPr/>
        </p:nvSpPr>
        <p:spPr>
          <a:xfrm>
            <a:off x="7408385" y="858616"/>
            <a:ext cx="44788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Tune in to Part 2: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Open Source NLP models, their use-cases and trade-offs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An NLP model’s vocabulary, embeddings and Tokenizers</a:t>
            </a: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B0248-1722-4557-C887-BC316E481D91}"/>
              </a:ext>
            </a:extLst>
          </p:cNvPr>
          <p:cNvSpPr txBox="1"/>
          <p:nvPr/>
        </p:nvSpPr>
        <p:spPr>
          <a:xfrm>
            <a:off x="8288819" y="6412340"/>
            <a:ext cx="401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Image generated by stable-diffusion. 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Prompt: A polyglot </a:t>
            </a:r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esame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street character sitting at a desk</a:t>
            </a:r>
          </a:p>
        </p:txBody>
      </p:sp>
    </p:spTree>
    <p:extLst>
      <p:ext uri="{BB962C8B-B14F-4D97-AF65-F5344CB8AC3E}">
        <p14:creationId xmlns:p14="http://schemas.microsoft.com/office/powerpoint/2010/main" val="89120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ppet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A223D859-380A-2F3F-03B7-80F9090F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8" y="-24499"/>
            <a:ext cx="6906998" cy="69069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EF3D1F-59B8-D061-B1F9-8C3B1CEDA1E7}"/>
              </a:ext>
            </a:extLst>
          </p:cNvPr>
          <p:cNvSpPr/>
          <p:nvPr/>
        </p:nvSpPr>
        <p:spPr>
          <a:xfrm>
            <a:off x="0" y="0"/>
            <a:ext cx="5333998" cy="6858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1B59217F-83C9-D15C-FBF7-08E187140109}"/>
              </a:ext>
            </a:extLst>
          </p:cNvPr>
          <p:cNvSpPr/>
          <p:nvPr/>
        </p:nvSpPr>
        <p:spPr>
          <a:xfrm>
            <a:off x="7877996" y="29491"/>
            <a:ext cx="4251971" cy="1708925"/>
          </a:xfrm>
          <a:prstGeom prst="cloudCallou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 Rounded MT Bold" panose="020F0704030504030204" pitchFamily="34" charset="77"/>
              </a:rPr>
              <a:t>I’m a product manager and sentiment analysis is on our roadmap for Q3.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31972-97A3-063D-2FE1-DCD3416EC834}"/>
              </a:ext>
            </a:extLst>
          </p:cNvPr>
          <p:cNvSpPr txBox="1"/>
          <p:nvPr/>
        </p:nvSpPr>
        <p:spPr>
          <a:xfrm>
            <a:off x="309508" y="3132245"/>
            <a:ext cx="46039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Additional Resources:</a:t>
            </a: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[ Sentiment Analysis Case studies ] </a:t>
            </a: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768C9-4DE6-10B9-5DEE-58B7F22785AC}"/>
              </a:ext>
            </a:extLst>
          </p:cNvPr>
          <p:cNvSpPr txBox="1"/>
          <p:nvPr/>
        </p:nvSpPr>
        <p:spPr>
          <a:xfrm>
            <a:off x="365023" y="565849"/>
            <a:ext cx="460395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Tune in to Part 2 and 3:</a:t>
            </a:r>
          </a:p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- Leveraging open-source datasets and models for fast MVP hypothesis testing</a:t>
            </a: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CDC681-DAC7-643A-2858-3B27DABEF56E}"/>
              </a:ext>
            </a:extLst>
          </p:cNvPr>
          <p:cNvSpPr txBox="1"/>
          <p:nvPr/>
        </p:nvSpPr>
        <p:spPr>
          <a:xfrm>
            <a:off x="-17613" y="6396334"/>
            <a:ext cx="5225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Image generated by stable-diffusion. 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Prompt: A sesame street character who is a product manager sitting at a desk</a:t>
            </a:r>
          </a:p>
        </p:txBody>
      </p:sp>
    </p:spTree>
    <p:extLst>
      <p:ext uri="{BB962C8B-B14F-4D97-AF65-F5344CB8AC3E}">
        <p14:creationId xmlns:p14="http://schemas.microsoft.com/office/powerpoint/2010/main" val="3430374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tuffed toy next to a computer&#10;&#10;Description automatically generated with medium confidence">
            <a:extLst>
              <a:ext uri="{FF2B5EF4-FFF2-40B4-BE49-F238E27FC236}">
                <a16:creationId xmlns:a16="http://schemas.microsoft.com/office/drawing/2014/main" id="{E8C5F0D7-B226-E5C5-082F-07B40475E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75790" cy="6875790"/>
          </a:xfrm>
          <a:prstGeom prst="rect">
            <a:avLst/>
          </a:prstGeom>
        </p:spPr>
      </p:pic>
      <p:sp>
        <p:nvSpPr>
          <p:cNvPr id="8" name="Cloud Callout 7">
            <a:extLst>
              <a:ext uri="{FF2B5EF4-FFF2-40B4-BE49-F238E27FC236}">
                <a16:creationId xmlns:a16="http://schemas.microsoft.com/office/drawing/2014/main" id="{D0A5B3C1-92AE-FA02-66A0-35440EAA9C9E}"/>
              </a:ext>
            </a:extLst>
          </p:cNvPr>
          <p:cNvSpPr/>
          <p:nvPr/>
        </p:nvSpPr>
        <p:spPr>
          <a:xfrm>
            <a:off x="728681" y="180918"/>
            <a:ext cx="4605318" cy="2035339"/>
          </a:xfrm>
          <a:prstGeom prst="cloudCallou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 Rounded MT Bold" panose="020F0704030504030204" pitchFamily="34" charset="77"/>
              </a:rPr>
              <a:t>I’m a software engineer who was laid off and I want to learn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fine-tuning for vision and generative models too.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250C-8331-7189-1EFB-0A18C5974E44}"/>
              </a:ext>
            </a:extLst>
          </p:cNvPr>
          <p:cNvSpPr/>
          <p:nvPr/>
        </p:nvSpPr>
        <p:spPr>
          <a:xfrm>
            <a:off x="6858002" y="0"/>
            <a:ext cx="5333998" cy="6858000"/>
          </a:xfrm>
          <a:prstGeom prst="rect">
            <a:avLst/>
          </a:prstGeom>
          <a:solidFill>
            <a:srgbClr val="4472C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40309-4EC8-5230-4C2C-5E852684572E}"/>
              </a:ext>
            </a:extLst>
          </p:cNvPr>
          <p:cNvSpPr txBox="1"/>
          <p:nvPr/>
        </p:nvSpPr>
        <p:spPr>
          <a:xfrm>
            <a:off x="7489682" y="3554961"/>
            <a:ext cx="44595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Additional Resources:</a:t>
            </a:r>
          </a:p>
          <a:p>
            <a:pPr marL="457200" indent="-4572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Hugging Face </a:t>
            </a: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youtube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 series and documentation</a:t>
            </a:r>
          </a:p>
          <a:p>
            <a:pPr marL="457200" indent="-457200">
              <a:buFontTx/>
              <a:buChar char="-"/>
            </a:pP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MLOps.community</a:t>
            </a:r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BDF14-836D-C035-989D-B9BB48199F86}"/>
              </a:ext>
            </a:extLst>
          </p:cNvPr>
          <p:cNvSpPr txBox="1"/>
          <p:nvPr/>
        </p:nvSpPr>
        <p:spPr>
          <a:xfrm>
            <a:off x="7408385" y="858616"/>
            <a:ext cx="44595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Tune in to Parts 3 and 4:</a:t>
            </a:r>
          </a:p>
          <a:p>
            <a:pPr marL="457200" indent="-4572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Reusing our code to train on a new data set for a new objective</a:t>
            </a:r>
          </a:p>
          <a:p>
            <a:pPr marL="457200" indent="-4572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The SOTA Landscape</a:t>
            </a: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B87635-27B3-FE5D-4E7E-61A0892F942F}"/>
              </a:ext>
            </a:extLst>
          </p:cNvPr>
          <p:cNvSpPr txBox="1"/>
          <p:nvPr/>
        </p:nvSpPr>
        <p:spPr>
          <a:xfrm>
            <a:off x="7054794" y="6396335"/>
            <a:ext cx="5137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Image generated by stable-diffusion. 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Prompt: A sesame street character who is a software engineer sitting at a desk</a:t>
            </a:r>
          </a:p>
        </p:txBody>
      </p:sp>
    </p:spTree>
    <p:extLst>
      <p:ext uri="{BB962C8B-B14F-4D97-AF65-F5344CB8AC3E}">
        <p14:creationId xmlns:p14="http://schemas.microsoft.com/office/powerpoint/2010/main" val="68499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9F7F3-0A60-BC53-E436-00A654750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b="0" kern="1200" dirty="0">
                <a:solidFill>
                  <a:srgbClr val="F684FF"/>
                </a:solidFill>
                <a:effectLst/>
                <a:latin typeface="Arial Rounded MT Bold" panose="020F0704030504030204" pitchFamily="34" charset="77"/>
              </a:rPr>
              <a:t>Ultimately, we all follow tutorials hoping to </a:t>
            </a:r>
            <a:r>
              <a:rPr lang="en-US" sz="3300" b="1" kern="1200" dirty="0">
                <a:solidFill>
                  <a:srgbClr val="7030A0"/>
                </a:solidFill>
                <a:effectLst/>
                <a:latin typeface="Arial Rounded MT Bold" panose="020F0704030504030204" pitchFamily="34" charset="77"/>
              </a:rPr>
              <a:t>transfer</a:t>
            </a:r>
            <a:r>
              <a:rPr lang="en-US" sz="3300" b="0" kern="1200" dirty="0">
                <a:solidFill>
                  <a:srgbClr val="F684FF"/>
                </a:solidFill>
                <a:effectLst/>
                <a:latin typeface="Arial Rounded MT Bold" panose="020F0704030504030204" pitchFamily="34" charset="77"/>
              </a:rPr>
              <a:t> what we learn to use-cases we care about</a:t>
            </a:r>
            <a:br>
              <a:rPr lang="en-US" sz="3300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67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building, outdoor, person, colorful&#10;&#10;Description automatically generated">
            <a:extLst>
              <a:ext uri="{FF2B5EF4-FFF2-40B4-BE49-F238E27FC236}">
                <a16:creationId xmlns:a16="http://schemas.microsoft.com/office/drawing/2014/main" id="{815C6A23-38C9-A6A3-CA15-46B7177B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74" y="3296539"/>
            <a:ext cx="2949404" cy="29494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9F7F3-0A60-BC53-E436-00A654750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b="0" kern="1200" dirty="0">
                <a:solidFill>
                  <a:srgbClr val="F684FF"/>
                </a:solidFill>
                <a:effectLst/>
                <a:latin typeface="Arial Rounded MT Bold" panose="020F0704030504030204" pitchFamily="34" charset="77"/>
              </a:rPr>
              <a:t>Ultimately, we all follow tutorials hoping to </a:t>
            </a:r>
            <a:r>
              <a:rPr lang="en-US" sz="3300" b="1" kern="1200" dirty="0">
                <a:solidFill>
                  <a:srgbClr val="7030A0"/>
                </a:solidFill>
                <a:effectLst/>
                <a:latin typeface="Arial Rounded MT Bold" panose="020F0704030504030204" pitchFamily="34" charset="77"/>
              </a:rPr>
              <a:t>transfer</a:t>
            </a:r>
            <a:r>
              <a:rPr lang="en-US" sz="3300" b="0" kern="1200" dirty="0">
                <a:solidFill>
                  <a:srgbClr val="F684FF"/>
                </a:solidFill>
                <a:effectLst/>
                <a:latin typeface="Arial Rounded MT Bold" panose="020F0704030504030204" pitchFamily="34" charset="77"/>
              </a:rPr>
              <a:t> what we learn to use-cases we care about</a:t>
            </a:r>
            <a:br>
              <a:rPr lang="en-US" sz="3300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A79EC-4E43-C1E8-2501-6BB0BBB31B6D}"/>
              </a:ext>
            </a:extLst>
          </p:cNvPr>
          <p:cNvSpPr txBox="1"/>
          <p:nvPr/>
        </p:nvSpPr>
        <p:spPr>
          <a:xfrm>
            <a:off x="3353149" y="3990013"/>
            <a:ext cx="5523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4472C4"/>
                </a:solidFill>
                <a:latin typeface="Arial Rounded MT Bold" panose="020F0704030504030204" pitchFamily="34" charset="77"/>
              </a:rPr>
              <a:t>Transfer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DE68B-F066-5AA7-1A5B-52634F9277A5}"/>
              </a:ext>
            </a:extLst>
          </p:cNvPr>
          <p:cNvSpPr txBox="1"/>
          <p:nvPr/>
        </p:nvSpPr>
        <p:spPr>
          <a:xfrm>
            <a:off x="0" y="6321870"/>
            <a:ext cx="4809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Image generated by stable-diffusion. </a:t>
            </a:r>
          </a:p>
          <a:p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Prompt: sesame street character amazed by understanding a new concept</a:t>
            </a:r>
          </a:p>
        </p:txBody>
      </p:sp>
    </p:spTree>
    <p:extLst>
      <p:ext uri="{BB962C8B-B14F-4D97-AF65-F5344CB8AC3E}">
        <p14:creationId xmlns:p14="http://schemas.microsoft.com/office/powerpoint/2010/main" val="3828702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7BB7EE-7B47-C0F8-483E-89BA4BF1AA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0AB85-D04F-4EE5-8BAF-0F9816B9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  <a:latin typeface="Arial Rounded MT Bold" panose="020F0704030504030204" pitchFamily="34" charset="77"/>
              </a:rPr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9B4AB-ADF5-A47E-1380-B2992815D3DB}"/>
              </a:ext>
            </a:extLst>
          </p:cNvPr>
          <p:cNvSpPr>
            <a:spLocks noGrp="1"/>
          </p:cNvSpPr>
          <p:nvPr>
            <p:ph idx="1"/>
          </p:nvPr>
        </p:nvSpPr>
        <p:spPr>
          <a:custGeom>
            <a:avLst/>
            <a:gdLst>
              <a:gd name="connsiteX0" fmla="*/ 0 w 10515600"/>
              <a:gd name="connsiteY0" fmla="*/ 0 h 4351338"/>
              <a:gd name="connsiteX1" fmla="*/ 689356 w 10515600"/>
              <a:gd name="connsiteY1" fmla="*/ 0 h 4351338"/>
              <a:gd name="connsiteX2" fmla="*/ 1273556 w 10515600"/>
              <a:gd name="connsiteY2" fmla="*/ 0 h 4351338"/>
              <a:gd name="connsiteX3" fmla="*/ 1962912 w 10515600"/>
              <a:gd name="connsiteY3" fmla="*/ 0 h 4351338"/>
              <a:gd name="connsiteX4" fmla="*/ 2547112 w 10515600"/>
              <a:gd name="connsiteY4" fmla="*/ 0 h 4351338"/>
              <a:gd name="connsiteX5" fmla="*/ 3131312 w 10515600"/>
              <a:gd name="connsiteY5" fmla="*/ 0 h 4351338"/>
              <a:gd name="connsiteX6" fmla="*/ 3715512 w 10515600"/>
              <a:gd name="connsiteY6" fmla="*/ 0 h 4351338"/>
              <a:gd name="connsiteX7" fmla="*/ 3984244 w 10515600"/>
              <a:gd name="connsiteY7" fmla="*/ 0 h 4351338"/>
              <a:gd name="connsiteX8" fmla="*/ 4673600 w 10515600"/>
              <a:gd name="connsiteY8" fmla="*/ 0 h 4351338"/>
              <a:gd name="connsiteX9" fmla="*/ 4942332 w 10515600"/>
              <a:gd name="connsiteY9" fmla="*/ 0 h 4351338"/>
              <a:gd name="connsiteX10" fmla="*/ 5526532 w 10515600"/>
              <a:gd name="connsiteY10" fmla="*/ 0 h 4351338"/>
              <a:gd name="connsiteX11" fmla="*/ 6321044 w 10515600"/>
              <a:gd name="connsiteY11" fmla="*/ 0 h 4351338"/>
              <a:gd name="connsiteX12" fmla="*/ 7115556 w 10515600"/>
              <a:gd name="connsiteY12" fmla="*/ 0 h 4351338"/>
              <a:gd name="connsiteX13" fmla="*/ 7804912 w 10515600"/>
              <a:gd name="connsiteY13" fmla="*/ 0 h 4351338"/>
              <a:gd name="connsiteX14" fmla="*/ 8283956 w 10515600"/>
              <a:gd name="connsiteY14" fmla="*/ 0 h 4351338"/>
              <a:gd name="connsiteX15" fmla="*/ 8552688 w 10515600"/>
              <a:gd name="connsiteY15" fmla="*/ 0 h 4351338"/>
              <a:gd name="connsiteX16" fmla="*/ 9031732 w 10515600"/>
              <a:gd name="connsiteY16" fmla="*/ 0 h 4351338"/>
              <a:gd name="connsiteX17" fmla="*/ 9721088 w 10515600"/>
              <a:gd name="connsiteY17" fmla="*/ 0 h 4351338"/>
              <a:gd name="connsiteX18" fmla="*/ 10515600 w 10515600"/>
              <a:gd name="connsiteY18" fmla="*/ 0 h 4351338"/>
              <a:gd name="connsiteX19" fmla="*/ 10515600 w 10515600"/>
              <a:gd name="connsiteY19" fmla="*/ 413377 h 4351338"/>
              <a:gd name="connsiteX20" fmla="*/ 10515600 w 10515600"/>
              <a:gd name="connsiteY20" fmla="*/ 870268 h 4351338"/>
              <a:gd name="connsiteX21" fmla="*/ 10515600 w 10515600"/>
              <a:gd name="connsiteY21" fmla="*/ 1501212 h 4351338"/>
              <a:gd name="connsiteX22" fmla="*/ 10515600 w 10515600"/>
              <a:gd name="connsiteY22" fmla="*/ 1958102 h 4351338"/>
              <a:gd name="connsiteX23" fmla="*/ 10515600 w 10515600"/>
              <a:gd name="connsiteY23" fmla="*/ 2545533 h 4351338"/>
              <a:gd name="connsiteX24" fmla="*/ 10515600 w 10515600"/>
              <a:gd name="connsiteY24" fmla="*/ 3176477 h 4351338"/>
              <a:gd name="connsiteX25" fmla="*/ 10515600 w 10515600"/>
              <a:gd name="connsiteY25" fmla="*/ 3589854 h 4351338"/>
              <a:gd name="connsiteX26" fmla="*/ 10515600 w 10515600"/>
              <a:gd name="connsiteY26" fmla="*/ 4351338 h 4351338"/>
              <a:gd name="connsiteX27" fmla="*/ 9721088 w 10515600"/>
              <a:gd name="connsiteY27" fmla="*/ 4351338 h 4351338"/>
              <a:gd name="connsiteX28" fmla="*/ 8926576 w 10515600"/>
              <a:gd name="connsiteY28" fmla="*/ 4351338 h 4351338"/>
              <a:gd name="connsiteX29" fmla="*/ 8447532 w 10515600"/>
              <a:gd name="connsiteY29" fmla="*/ 4351338 h 4351338"/>
              <a:gd name="connsiteX30" fmla="*/ 7863332 w 10515600"/>
              <a:gd name="connsiteY30" fmla="*/ 4351338 h 4351338"/>
              <a:gd name="connsiteX31" fmla="*/ 7489444 w 10515600"/>
              <a:gd name="connsiteY31" fmla="*/ 4351338 h 4351338"/>
              <a:gd name="connsiteX32" fmla="*/ 6800088 w 10515600"/>
              <a:gd name="connsiteY32" fmla="*/ 4351338 h 4351338"/>
              <a:gd name="connsiteX33" fmla="*/ 6005576 w 10515600"/>
              <a:gd name="connsiteY33" fmla="*/ 4351338 h 4351338"/>
              <a:gd name="connsiteX34" fmla="*/ 5526532 w 10515600"/>
              <a:gd name="connsiteY34" fmla="*/ 4351338 h 4351338"/>
              <a:gd name="connsiteX35" fmla="*/ 4732020 w 10515600"/>
              <a:gd name="connsiteY35" fmla="*/ 4351338 h 4351338"/>
              <a:gd name="connsiteX36" fmla="*/ 4147820 w 10515600"/>
              <a:gd name="connsiteY36" fmla="*/ 4351338 h 4351338"/>
              <a:gd name="connsiteX37" fmla="*/ 3353308 w 10515600"/>
              <a:gd name="connsiteY37" fmla="*/ 4351338 h 4351338"/>
              <a:gd name="connsiteX38" fmla="*/ 2558796 w 10515600"/>
              <a:gd name="connsiteY38" fmla="*/ 4351338 h 4351338"/>
              <a:gd name="connsiteX39" fmla="*/ 2184908 w 10515600"/>
              <a:gd name="connsiteY39" fmla="*/ 4351338 h 4351338"/>
              <a:gd name="connsiteX40" fmla="*/ 1705864 w 10515600"/>
              <a:gd name="connsiteY40" fmla="*/ 4351338 h 4351338"/>
              <a:gd name="connsiteX41" fmla="*/ 1121664 w 10515600"/>
              <a:gd name="connsiteY41" fmla="*/ 4351338 h 4351338"/>
              <a:gd name="connsiteX42" fmla="*/ 537464 w 10515600"/>
              <a:gd name="connsiteY42" fmla="*/ 4351338 h 4351338"/>
              <a:gd name="connsiteX43" fmla="*/ 0 w 10515600"/>
              <a:gd name="connsiteY43" fmla="*/ 4351338 h 4351338"/>
              <a:gd name="connsiteX44" fmla="*/ 0 w 10515600"/>
              <a:gd name="connsiteY44" fmla="*/ 3894448 h 4351338"/>
              <a:gd name="connsiteX45" fmla="*/ 0 w 10515600"/>
              <a:gd name="connsiteY45" fmla="*/ 3263504 h 4351338"/>
              <a:gd name="connsiteX46" fmla="*/ 0 w 10515600"/>
              <a:gd name="connsiteY46" fmla="*/ 2763100 h 4351338"/>
              <a:gd name="connsiteX47" fmla="*/ 0 w 10515600"/>
              <a:gd name="connsiteY47" fmla="*/ 2132156 h 4351338"/>
              <a:gd name="connsiteX48" fmla="*/ 0 w 10515600"/>
              <a:gd name="connsiteY48" fmla="*/ 1631752 h 4351338"/>
              <a:gd name="connsiteX49" fmla="*/ 0 w 10515600"/>
              <a:gd name="connsiteY49" fmla="*/ 1044321 h 4351338"/>
              <a:gd name="connsiteX50" fmla="*/ 0 w 10515600"/>
              <a:gd name="connsiteY50" fmla="*/ 587431 h 4351338"/>
              <a:gd name="connsiteX51" fmla="*/ 0 w 10515600"/>
              <a:gd name="connsiteY51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515600" h="4351338" fill="none" extrusionOk="0">
                <a:moveTo>
                  <a:pt x="0" y="0"/>
                </a:moveTo>
                <a:cubicBezTo>
                  <a:pt x="187319" y="-55383"/>
                  <a:pt x="494436" y="18678"/>
                  <a:pt x="689356" y="0"/>
                </a:cubicBezTo>
                <a:cubicBezTo>
                  <a:pt x="884276" y="-18678"/>
                  <a:pt x="1066982" y="14017"/>
                  <a:pt x="1273556" y="0"/>
                </a:cubicBezTo>
                <a:cubicBezTo>
                  <a:pt x="1480130" y="-14017"/>
                  <a:pt x="1682152" y="46115"/>
                  <a:pt x="1962912" y="0"/>
                </a:cubicBezTo>
                <a:cubicBezTo>
                  <a:pt x="2243672" y="-46115"/>
                  <a:pt x="2307040" y="68194"/>
                  <a:pt x="2547112" y="0"/>
                </a:cubicBezTo>
                <a:cubicBezTo>
                  <a:pt x="2787184" y="-68194"/>
                  <a:pt x="2918123" y="65291"/>
                  <a:pt x="3131312" y="0"/>
                </a:cubicBezTo>
                <a:cubicBezTo>
                  <a:pt x="3344501" y="-65291"/>
                  <a:pt x="3579751" y="31774"/>
                  <a:pt x="3715512" y="0"/>
                </a:cubicBezTo>
                <a:cubicBezTo>
                  <a:pt x="3851273" y="-31774"/>
                  <a:pt x="3912442" y="4755"/>
                  <a:pt x="3984244" y="0"/>
                </a:cubicBezTo>
                <a:cubicBezTo>
                  <a:pt x="4056046" y="-4755"/>
                  <a:pt x="4526807" y="17716"/>
                  <a:pt x="4673600" y="0"/>
                </a:cubicBezTo>
                <a:cubicBezTo>
                  <a:pt x="4820393" y="-17716"/>
                  <a:pt x="4873766" y="9199"/>
                  <a:pt x="4942332" y="0"/>
                </a:cubicBezTo>
                <a:cubicBezTo>
                  <a:pt x="5010898" y="-9199"/>
                  <a:pt x="5291794" y="8584"/>
                  <a:pt x="5526532" y="0"/>
                </a:cubicBezTo>
                <a:cubicBezTo>
                  <a:pt x="5761270" y="-8584"/>
                  <a:pt x="6047483" y="46849"/>
                  <a:pt x="6321044" y="0"/>
                </a:cubicBezTo>
                <a:cubicBezTo>
                  <a:pt x="6594605" y="-46849"/>
                  <a:pt x="6724048" y="45312"/>
                  <a:pt x="7115556" y="0"/>
                </a:cubicBezTo>
                <a:cubicBezTo>
                  <a:pt x="7507064" y="-45312"/>
                  <a:pt x="7537048" y="75633"/>
                  <a:pt x="7804912" y="0"/>
                </a:cubicBezTo>
                <a:cubicBezTo>
                  <a:pt x="8072776" y="-75633"/>
                  <a:pt x="8057380" y="26891"/>
                  <a:pt x="8283956" y="0"/>
                </a:cubicBezTo>
                <a:cubicBezTo>
                  <a:pt x="8510532" y="-26891"/>
                  <a:pt x="8478616" y="9898"/>
                  <a:pt x="8552688" y="0"/>
                </a:cubicBezTo>
                <a:cubicBezTo>
                  <a:pt x="8626760" y="-9898"/>
                  <a:pt x="8811859" y="52649"/>
                  <a:pt x="9031732" y="0"/>
                </a:cubicBezTo>
                <a:cubicBezTo>
                  <a:pt x="9251605" y="-52649"/>
                  <a:pt x="9534006" y="5064"/>
                  <a:pt x="9721088" y="0"/>
                </a:cubicBezTo>
                <a:cubicBezTo>
                  <a:pt x="9908170" y="-5064"/>
                  <a:pt x="10131018" y="56274"/>
                  <a:pt x="10515600" y="0"/>
                </a:cubicBezTo>
                <a:cubicBezTo>
                  <a:pt x="10551778" y="176429"/>
                  <a:pt x="10468024" y="302178"/>
                  <a:pt x="10515600" y="413377"/>
                </a:cubicBezTo>
                <a:cubicBezTo>
                  <a:pt x="10563176" y="524576"/>
                  <a:pt x="10505504" y="742607"/>
                  <a:pt x="10515600" y="870268"/>
                </a:cubicBezTo>
                <a:cubicBezTo>
                  <a:pt x="10525696" y="997929"/>
                  <a:pt x="10441391" y="1337177"/>
                  <a:pt x="10515600" y="1501212"/>
                </a:cubicBezTo>
                <a:cubicBezTo>
                  <a:pt x="10589809" y="1665247"/>
                  <a:pt x="10508757" y="1857452"/>
                  <a:pt x="10515600" y="1958102"/>
                </a:cubicBezTo>
                <a:cubicBezTo>
                  <a:pt x="10522443" y="2058752"/>
                  <a:pt x="10468151" y="2385111"/>
                  <a:pt x="10515600" y="2545533"/>
                </a:cubicBezTo>
                <a:cubicBezTo>
                  <a:pt x="10563049" y="2705955"/>
                  <a:pt x="10494950" y="3028769"/>
                  <a:pt x="10515600" y="3176477"/>
                </a:cubicBezTo>
                <a:cubicBezTo>
                  <a:pt x="10536250" y="3324185"/>
                  <a:pt x="10499614" y="3459453"/>
                  <a:pt x="10515600" y="3589854"/>
                </a:cubicBezTo>
                <a:cubicBezTo>
                  <a:pt x="10531586" y="3720255"/>
                  <a:pt x="10455817" y="4126291"/>
                  <a:pt x="10515600" y="4351338"/>
                </a:cubicBezTo>
                <a:cubicBezTo>
                  <a:pt x="10229805" y="4398252"/>
                  <a:pt x="10088313" y="4283139"/>
                  <a:pt x="9721088" y="4351338"/>
                </a:cubicBezTo>
                <a:cubicBezTo>
                  <a:pt x="9353863" y="4419537"/>
                  <a:pt x="9113387" y="4322934"/>
                  <a:pt x="8926576" y="4351338"/>
                </a:cubicBezTo>
                <a:cubicBezTo>
                  <a:pt x="8739765" y="4379742"/>
                  <a:pt x="8635306" y="4332291"/>
                  <a:pt x="8447532" y="4351338"/>
                </a:cubicBezTo>
                <a:cubicBezTo>
                  <a:pt x="8259758" y="4370385"/>
                  <a:pt x="8000027" y="4331327"/>
                  <a:pt x="7863332" y="4351338"/>
                </a:cubicBezTo>
                <a:cubicBezTo>
                  <a:pt x="7726637" y="4371349"/>
                  <a:pt x="7622813" y="4329440"/>
                  <a:pt x="7489444" y="4351338"/>
                </a:cubicBezTo>
                <a:cubicBezTo>
                  <a:pt x="7356075" y="4373236"/>
                  <a:pt x="7080440" y="4276840"/>
                  <a:pt x="6800088" y="4351338"/>
                </a:cubicBezTo>
                <a:cubicBezTo>
                  <a:pt x="6519736" y="4425836"/>
                  <a:pt x="6298387" y="4321316"/>
                  <a:pt x="6005576" y="4351338"/>
                </a:cubicBezTo>
                <a:cubicBezTo>
                  <a:pt x="5712765" y="4381360"/>
                  <a:pt x="5728104" y="4340113"/>
                  <a:pt x="5526532" y="4351338"/>
                </a:cubicBezTo>
                <a:cubicBezTo>
                  <a:pt x="5324960" y="4362563"/>
                  <a:pt x="4908876" y="4293122"/>
                  <a:pt x="4732020" y="4351338"/>
                </a:cubicBezTo>
                <a:cubicBezTo>
                  <a:pt x="4555164" y="4409554"/>
                  <a:pt x="4282840" y="4328360"/>
                  <a:pt x="4147820" y="4351338"/>
                </a:cubicBezTo>
                <a:cubicBezTo>
                  <a:pt x="4012800" y="4374316"/>
                  <a:pt x="3657788" y="4318536"/>
                  <a:pt x="3353308" y="4351338"/>
                </a:cubicBezTo>
                <a:cubicBezTo>
                  <a:pt x="3048828" y="4384140"/>
                  <a:pt x="2793921" y="4331616"/>
                  <a:pt x="2558796" y="4351338"/>
                </a:cubicBezTo>
                <a:cubicBezTo>
                  <a:pt x="2323671" y="4371060"/>
                  <a:pt x="2337658" y="4338945"/>
                  <a:pt x="2184908" y="4351338"/>
                </a:cubicBezTo>
                <a:cubicBezTo>
                  <a:pt x="2032158" y="4363731"/>
                  <a:pt x="1826276" y="4343601"/>
                  <a:pt x="1705864" y="4351338"/>
                </a:cubicBezTo>
                <a:cubicBezTo>
                  <a:pt x="1585452" y="4359075"/>
                  <a:pt x="1330200" y="4350080"/>
                  <a:pt x="1121664" y="4351338"/>
                </a:cubicBezTo>
                <a:cubicBezTo>
                  <a:pt x="913128" y="4352596"/>
                  <a:pt x="767538" y="4343755"/>
                  <a:pt x="537464" y="4351338"/>
                </a:cubicBezTo>
                <a:cubicBezTo>
                  <a:pt x="307390" y="4358921"/>
                  <a:pt x="263246" y="4306302"/>
                  <a:pt x="0" y="4351338"/>
                </a:cubicBezTo>
                <a:cubicBezTo>
                  <a:pt x="-29995" y="4174866"/>
                  <a:pt x="43557" y="4001522"/>
                  <a:pt x="0" y="3894448"/>
                </a:cubicBezTo>
                <a:cubicBezTo>
                  <a:pt x="-43557" y="3787374"/>
                  <a:pt x="52504" y="3427002"/>
                  <a:pt x="0" y="3263504"/>
                </a:cubicBezTo>
                <a:cubicBezTo>
                  <a:pt x="-52504" y="3100006"/>
                  <a:pt x="42999" y="2945266"/>
                  <a:pt x="0" y="2763100"/>
                </a:cubicBezTo>
                <a:cubicBezTo>
                  <a:pt x="-42999" y="2580934"/>
                  <a:pt x="61242" y="2280210"/>
                  <a:pt x="0" y="2132156"/>
                </a:cubicBezTo>
                <a:cubicBezTo>
                  <a:pt x="-61242" y="1984102"/>
                  <a:pt x="20026" y="1752164"/>
                  <a:pt x="0" y="1631752"/>
                </a:cubicBezTo>
                <a:cubicBezTo>
                  <a:pt x="-20026" y="1511340"/>
                  <a:pt x="21215" y="1193350"/>
                  <a:pt x="0" y="1044321"/>
                </a:cubicBezTo>
                <a:cubicBezTo>
                  <a:pt x="-21215" y="895292"/>
                  <a:pt x="5236" y="798847"/>
                  <a:pt x="0" y="587431"/>
                </a:cubicBezTo>
                <a:cubicBezTo>
                  <a:pt x="-5236" y="376015"/>
                  <a:pt x="17684" y="144977"/>
                  <a:pt x="0" y="0"/>
                </a:cubicBezTo>
                <a:close/>
              </a:path>
              <a:path w="10515600" h="4351338" stroke="0" extrusionOk="0">
                <a:moveTo>
                  <a:pt x="0" y="0"/>
                </a:moveTo>
                <a:cubicBezTo>
                  <a:pt x="117769" y="-54612"/>
                  <a:pt x="363642" y="16397"/>
                  <a:pt x="479044" y="0"/>
                </a:cubicBezTo>
                <a:cubicBezTo>
                  <a:pt x="594446" y="-16397"/>
                  <a:pt x="677892" y="18700"/>
                  <a:pt x="747776" y="0"/>
                </a:cubicBezTo>
                <a:cubicBezTo>
                  <a:pt x="817660" y="-18700"/>
                  <a:pt x="1147191" y="42425"/>
                  <a:pt x="1542288" y="0"/>
                </a:cubicBezTo>
                <a:cubicBezTo>
                  <a:pt x="1937385" y="-42425"/>
                  <a:pt x="1903667" y="55036"/>
                  <a:pt x="2021332" y="0"/>
                </a:cubicBezTo>
                <a:cubicBezTo>
                  <a:pt x="2138997" y="-55036"/>
                  <a:pt x="2261555" y="30614"/>
                  <a:pt x="2500376" y="0"/>
                </a:cubicBezTo>
                <a:cubicBezTo>
                  <a:pt x="2739197" y="-30614"/>
                  <a:pt x="2992326" y="934"/>
                  <a:pt x="3294888" y="0"/>
                </a:cubicBezTo>
                <a:cubicBezTo>
                  <a:pt x="3597450" y="-934"/>
                  <a:pt x="3536470" y="20588"/>
                  <a:pt x="3668776" y="0"/>
                </a:cubicBezTo>
                <a:cubicBezTo>
                  <a:pt x="3801082" y="-20588"/>
                  <a:pt x="4167052" y="95069"/>
                  <a:pt x="4463288" y="0"/>
                </a:cubicBezTo>
                <a:cubicBezTo>
                  <a:pt x="4759524" y="-95069"/>
                  <a:pt x="4927052" y="44879"/>
                  <a:pt x="5257800" y="0"/>
                </a:cubicBezTo>
                <a:cubicBezTo>
                  <a:pt x="5588548" y="-44879"/>
                  <a:pt x="5635378" y="45685"/>
                  <a:pt x="5842000" y="0"/>
                </a:cubicBezTo>
                <a:cubicBezTo>
                  <a:pt x="6048622" y="-45685"/>
                  <a:pt x="6336244" y="84925"/>
                  <a:pt x="6636512" y="0"/>
                </a:cubicBezTo>
                <a:cubicBezTo>
                  <a:pt x="6936780" y="-84925"/>
                  <a:pt x="6983770" y="37784"/>
                  <a:pt x="7115556" y="0"/>
                </a:cubicBezTo>
                <a:cubicBezTo>
                  <a:pt x="7247342" y="-37784"/>
                  <a:pt x="7473141" y="52757"/>
                  <a:pt x="7594600" y="0"/>
                </a:cubicBezTo>
                <a:cubicBezTo>
                  <a:pt x="7716059" y="-52757"/>
                  <a:pt x="8131150" y="920"/>
                  <a:pt x="8283956" y="0"/>
                </a:cubicBezTo>
                <a:cubicBezTo>
                  <a:pt x="8436762" y="-920"/>
                  <a:pt x="8664826" y="24800"/>
                  <a:pt x="8763000" y="0"/>
                </a:cubicBezTo>
                <a:cubicBezTo>
                  <a:pt x="8861174" y="-24800"/>
                  <a:pt x="9272964" y="43339"/>
                  <a:pt x="9557512" y="0"/>
                </a:cubicBezTo>
                <a:cubicBezTo>
                  <a:pt x="9842060" y="-43339"/>
                  <a:pt x="10044680" y="73864"/>
                  <a:pt x="10515600" y="0"/>
                </a:cubicBezTo>
                <a:cubicBezTo>
                  <a:pt x="10546492" y="157147"/>
                  <a:pt x="10479479" y="334035"/>
                  <a:pt x="10515600" y="543917"/>
                </a:cubicBezTo>
                <a:cubicBezTo>
                  <a:pt x="10551721" y="753799"/>
                  <a:pt x="10462639" y="982724"/>
                  <a:pt x="10515600" y="1131348"/>
                </a:cubicBezTo>
                <a:cubicBezTo>
                  <a:pt x="10568561" y="1279972"/>
                  <a:pt x="10515134" y="1423263"/>
                  <a:pt x="10515600" y="1544725"/>
                </a:cubicBezTo>
                <a:cubicBezTo>
                  <a:pt x="10516066" y="1666187"/>
                  <a:pt x="10501469" y="1799177"/>
                  <a:pt x="10515600" y="2001615"/>
                </a:cubicBezTo>
                <a:cubicBezTo>
                  <a:pt x="10529731" y="2204053"/>
                  <a:pt x="10487581" y="2435732"/>
                  <a:pt x="10515600" y="2589046"/>
                </a:cubicBezTo>
                <a:cubicBezTo>
                  <a:pt x="10543619" y="2742360"/>
                  <a:pt x="10507407" y="2930121"/>
                  <a:pt x="10515600" y="3089450"/>
                </a:cubicBezTo>
                <a:cubicBezTo>
                  <a:pt x="10523793" y="3248779"/>
                  <a:pt x="10504783" y="3385780"/>
                  <a:pt x="10515600" y="3546340"/>
                </a:cubicBezTo>
                <a:cubicBezTo>
                  <a:pt x="10526417" y="3706900"/>
                  <a:pt x="10447853" y="4125587"/>
                  <a:pt x="10515600" y="4351338"/>
                </a:cubicBezTo>
                <a:cubicBezTo>
                  <a:pt x="10227586" y="4402638"/>
                  <a:pt x="10119660" y="4340040"/>
                  <a:pt x="9931400" y="4351338"/>
                </a:cubicBezTo>
                <a:cubicBezTo>
                  <a:pt x="9743140" y="4362636"/>
                  <a:pt x="9572454" y="4331210"/>
                  <a:pt x="9347200" y="4351338"/>
                </a:cubicBezTo>
                <a:cubicBezTo>
                  <a:pt x="9121946" y="4371466"/>
                  <a:pt x="9122157" y="4329232"/>
                  <a:pt x="8973312" y="4351338"/>
                </a:cubicBezTo>
                <a:cubicBezTo>
                  <a:pt x="8824467" y="4373444"/>
                  <a:pt x="8600522" y="4292697"/>
                  <a:pt x="8283956" y="4351338"/>
                </a:cubicBezTo>
                <a:cubicBezTo>
                  <a:pt x="7967390" y="4409979"/>
                  <a:pt x="8078544" y="4317380"/>
                  <a:pt x="7910068" y="4351338"/>
                </a:cubicBezTo>
                <a:cubicBezTo>
                  <a:pt x="7741592" y="4385296"/>
                  <a:pt x="7482196" y="4276703"/>
                  <a:pt x="7220712" y="4351338"/>
                </a:cubicBezTo>
                <a:cubicBezTo>
                  <a:pt x="6959228" y="4425973"/>
                  <a:pt x="7083994" y="4324803"/>
                  <a:pt x="6951980" y="4351338"/>
                </a:cubicBezTo>
                <a:cubicBezTo>
                  <a:pt x="6819966" y="4377873"/>
                  <a:pt x="6534052" y="4318043"/>
                  <a:pt x="6262624" y="4351338"/>
                </a:cubicBezTo>
                <a:cubicBezTo>
                  <a:pt x="5991196" y="4384633"/>
                  <a:pt x="6071788" y="4320569"/>
                  <a:pt x="5888736" y="4351338"/>
                </a:cubicBezTo>
                <a:cubicBezTo>
                  <a:pt x="5705684" y="4382107"/>
                  <a:pt x="5703122" y="4328319"/>
                  <a:pt x="5620004" y="4351338"/>
                </a:cubicBezTo>
                <a:cubicBezTo>
                  <a:pt x="5536886" y="4374357"/>
                  <a:pt x="5428214" y="4315026"/>
                  <a:pt x="5246116" y="4351338"/>
                </a:cubicBezTo>
                <a:cubicBezTo>
                  <a:pt x="5064018" y="4387650"/>
                  <a:pt x="4804133" y="4286224"/>
                  <a:pt x="4556760" y="4351338"/>
                </a:cubicBezTo>
                <a:cubicBezTo>
                  <a:pt x="4309387" y="4416452"/>
                  <a:pt x="4278713" y="4311847"/>
                  <a:pt x="4182872" y="4351338"/>
                </a:cubicBezTo>
                <a:cubicBezTo>
                  <a:pt x="4087031" y="4390829"/>
                  <a:pt x="3985387" y="4348749"/>
                  <a:pt x="3914140" y="4351338"/>
                </a:cubicBezTo>
                <a:cubicBezTo>
                  <a:pt x="3842893" y="4353927"/>
                  <a:pt x="3616144" y="4338873"/>
                  <a:pt x="3540252" y="4351338"/>
                </a:cubicBezTo>
                <a:cubicBezTo>
                  <a:pt x="3464360" y="4363803"/>
                  <a:pt x="3231048" y="4300212"/>
                  <a:pt x="3061208" y="4351338"/>
                </a:cubicBezTo>
                <a:cubicBezTo>
                  <a:pt x="2891368" y="4402464"/>
                  <a:pt x="2616460" y="4285386"/>
                  <a:pt x="2477008" y="4351338"/>
                </a:cubicBezTo>
                <a:cubicBezTo>
                  <a:pt x="2337556" y="4417290"/>
                  <a:pt x="2195858" y="4330706"/>
                  <a:pt x="2103120" y="4351338"/>
                </a:cubicBezTo>
                <a:cubicBezTo>
                  <a:pt x="2010382" y="4371970"/>
                  <a:pt x="1554116" y="4294608"/>
                  <a:pt x="1308608" y="4351338"/>
                </a:cubicBezTo>
                <a:cubicBezTo>
                  <a:pt x="1063100" y="4408068"/>
                  <a:pt x="872362" y="4314057"/>
                  <a:pt x="724408" y="4351338"/>
                </a:cubicBezTo>
                <a:cubicBezTo>
                  <a:pt x="576454" y="4388619"/>
                  <a:pt x="239070" y="4304748"/>
                  <a:pt x="0" y="4351338"/>
                </a:cubicBezTo>
                <a:cubicBezTo>
                  <a:pt x="-58047" y="4110717"/>
                  <a:pt x="67455" y="3882443"/>
                  <a:pt x="0" y="3763907"/>
                </a:cubicBezTo>
                <a:cubicBezTo>
                  <a:pt x="-67455" y="3645371"/>
                  <a:pt x="25090" y="3421876"/>
                  <a:pt x="0" y="3219990"/>
                </a:cubicBezTo>
                <a:cubicBezTo>
                  <a:pt x="-25090" y="3018104"/>
                  <a:pt x="17279" y="2862178"/>
                  <a:pt x="0" y="2719586"/>
                </a:cubicBezTo>
                <a:cubicBezTo>
                  <a:pt x="-17279" y="2576994"/>
                  <a:pt x="33236" y="2403806"/>
                  <a:pt x="0" y="2132156"/>
                </a:cubicBezTo>
                <a:cubicBezTo>
                  <a:pt x="-33236" y="1860506"/>
                  <a:pt x="27976" y="1787248"/>
                  <a:pt x="0" y="1588238"/>
                </a:cubicBezTo>
                <a:cubicBezTo>
                  <a:pt x="-27976" y="1389228"/>
                  <a:pt x="5600" y="1255644"/>
                  <a:pt x="0" y="957294"/>
                </a:cubicBezTo>
                <a:cubicBezTo>
                  <a:pt x="-5600" y="658944"/>
                  <a:pt x="114221" y="448404"/>
                  <a:pt x="0" y="0"/>
                </a:cubicBezTo>
                <a:close/>
              </a:path>
            </a:pathLst>
          </a:custGeom>
          <a:ln w="762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 Wikipedia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Transfer learning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 a research problem in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Machine learning"/>
              </a:rPr>
              <a:t>machine learning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(ML) that focuses on applying knowledge gained while solving one task to a related task.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[1]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 example, knowledge gained while learning to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Computer vision"/>
              </a:rPr>
              <a:t>recognize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cars could be applied when trying to recognize trucks. This topic is related to the psychological literature on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Transfer of learning"/>
              </a:rPr>
              <a:t>transfer of learning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although practical ties between the two fields are limited. Reusing/transferring information from previously learned tasks to new tasks has the potential to significantly improve learning efficiency.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/>
              </a:rPr>
              <a:t>[2]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029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F4D068-72BE-C30B-92CC-1626DB754022}"/>
              </a:ext>
            </a:extLst>
          </p:cNvPr>
          <p:cNvSpPr/>
          <p:nvPr/>
        </p:nvSpPr>
        <p:spPr>
          <a:xfrm>
            <a:off x="-37454" y="0"/>
            <a:ext cx="12229453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0AB85-D04F-4EE5-8BAF-0F9816B94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01" y="212200"/>
            <a:ext cx="52578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4472C4"/>
                </a:solidFill>
                <a:latin typeface="Arial Rounded MT Bold" panose="020F0704030504030204" pitchFamily="34" charset="77"/>
              </a:rPr>
              <a:t>Transfer Learning (Machines)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9B4AB-ADF5-A47E-1380-B2992815D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97" y="1749963"/>
            <a:ext cx="5257800" cy="4816703"/>
          </a:xfrm>
          <a:custGeom>
            <a:avLst/>
            <a:gdLst>
              <a:gd name="connsiteX0" fmla="*/ 0 w 5257800"/>
              <a:gd name="connsiteY0" fmla="*/ 0 h 4816703"/>
              <a:gd name="connsiteX1" fmla="*/ 636778 w 5257800"/>
              <a:gd name="connsiteY1" fmla="*/ 0 h 4816703"/>
              <a:gd name="connsiteX2" fmla="*/ 1115822 w 5257800"/>
              <a:gd name="connsiteY2" fmla="*/ 0 h 4816703"/>
              <a:gd name="connsiteX3" fmla="*/ 1805178 w 5257800"/>
              <a:gd name="connsiteY3" fmla="*/ 0 h 4816703"/>
              <a:gd name="connsiteX4" fmla="*/ 2494534 w 5257800"/>
              <a:gd name="connsiteY4" fmla="*/ 0 h 4816703"/>
              <a:gd name="connsiteX5" fmla="*/ 2973578 w 5257800"/>
              <a:gd name="connsiteY5" fmla="*/ 0 h 4816703"/>
              <a:gd name="connsiteX6" fmla="*/ 3557778 w 5257800"/>
              <a:gd name="connsiteY6" fmla="*/ 0 h 4816703"/>
              <a:gd name="connsiteX7" fmla="*/ 4194556 w 5257800"/>
              <a:gd name="connsiteY7" fmla="*/ 0 h 4816703"/>
              <a:gd name="connsiteX8" fmla="*/ 4621022 w 5257800"/>
              <a:gd name="connsiteY8" fmla="*/ 0 h 4816703"/>
              <a:gd name="connsiteX9" fmla="*/ 5257800 w 5257800"/>
              <a:gd name="connsiteY9" fmla="*/ 0 h 4816703"/>
              <a:gd name="connsiteX10" fmla="*/ 5257800 w 5257800"/>
              <a:gd name="connsiteY10" fmla="*/ 535189 h 4816703"/>
              <a:gd name="connsiteX11" fmla="*/ 5257800 w 5257800"/>
              <a:gd name="connsiteY11" fmla="*/ 974044 h 4816703"/>
              <a:gd name="connsiteX12" fmla="*/ 5257800 w 5257800"/>
              <a:gd name="connsiteY12" fmla="*/ 1461067 h 4816703"/>
              <a:gd name="connsiteX13" fmla="*/ 5257800 w 5257800"/>
              <a:gd name="connsiteY13" fmla="*/ 1996256 h 4816703"/>
              <a:gd name="connsiteX14" fmla="*/ 5257800 w 5257800"/>
              <a:gd name="connsiteY14" fmla="*/ 2531445 h 4816703"/>
              <a:gd name="connsiteX15" fmla="*/ 5257800 w 5257800"/>
              <a:gd name="connsiteY15" fmla="*/ 3114801 h 4816703"/>
              <a:gd name="connsiteX16" fmla="*/ 5257800 w 5257800"/>
              <a:gd name="connsiteY16" fmla="*/ 3649990 h 4816703"/>
              <a:gd name="connsiteX17" fmla="*/ 5257800 w 5257800"/>
              <a:gd name="connsiteY17" fmla="*/ 4185180 h 4816703"/>
              <a:gd name="connsiteX18" fmla="*/ 5257800 w 5257800"/>
              <a:gd name="connsiteY18" fmla="*/ 4816703 h 4816703"/>
              <a:gd name="connsiteX19" fmla="*/ 4726178 w 5257800"/>
              <a:gd name="connsiteY19" fmla="*/ 4816703 h 4816703"/>
              <a:gd name="connsiteX20" fmla="*/ 4299712 w 5257800"/>
              <a:gd name="connsiteY20" fmla="*/ 4816703 h 4816703"/>
              <a:gd name="connsiteX21" fmla="*/ 3662934 w 5257800"/>
              <a:gd name="connsiteY21" fmla="*/ 4816703 h 4816703"/>
              <a:gd name="connsiteX22" fmla="*/ 3183890 w 5257800"/>
              <a:gd name="connsiteY22" fmla="*/ 4816703 h 4816703"/>
              <a:gd name="connsiteX23" fmla="*/ 2547112 w 5257800"/>
              <a:gd name="connsiteY23" fmla="*/ 4816703 h 4816703"/>
              <a:gd name="connsiteX24" fmla="*/ 1962912 w 5257800"/>
              <a:gd name="connsiteY24" fmla="*/ 4816703 h 4816703"/>
              <a:gd name="connsiteX25" fmla="*/ 1483868 w 5257800"/>
              <a:gd name="connsiteY25" fmla="*/ 4816703 h 4816703"/>
              <a:gd name="connsiteX26" fmla="*/ 899668 w 5257800"/>
              <a:gd name="connsiteY26" fmla="*/ 4816703 h 4816703"/>
              <a:gd name="connsiteX27" fmla="*/ 0 w 5257800"/>
              <a:gd name="connsiteY27" fmla="*/ 4816703 h 4816703"/>
              <a:gd name="connsiteX28" fmla="*/ 0 w 5257800"/>
              <a:gd name="connsiteY28" fmla="*/ 4185180 h 4816703"/>
              <a:gd name="connsiteX29" fmla="*/ 0 w 5257800"/>
              <a:gd name="connsiteY29" fmla="*/ 3649990 h 4816703"/>
              <a:gd name="connsiteX30" fmla="*/ 0 w 5257800"/>
              <a:gd name="connsiteY30" fmla="*/ 3018467 h 4816703"/>
              <a:gd name="connsiteX31" fmla="*/ 0 w 5257800"/>
              <a:gd name="connsiteY31" fmla="*/ 2483278 h 4816703"/>
              <a:gd name="connsiteX32" fmla="*/ 0 w 5257800"/>
              <a:gd name="connsiteY32" fmla="*/ 1948089 h 4816703"/>
              <a:gd name="connsiteX33" fmla="*/ 0 w 5257800"/>
              <a:gd name="connsiteY33" fmla="*/ 1461067 h 4816703"/>
              <a:gd name="connsiteX34" fmla="*/ 0 w 5257800"/>
              <a:gd name="connsiteY34" fmla="*/ 974044 h 4816703"/>
              <a:gd name="connsiteX35" fmla="*/ 0 w 5257800"/>
              <a:gd name="connsiteY35" fmla="*/ 0 h 481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57800" h="4816703" fill="none" extrusionOk="0">
                <a:moveTo>
                  <a:pt x="0" y="0"/>
                </a:moveTo>
                <a:cubicBezTo>
                  <a:pt x="201401" y="-16850"/>
                  <a:pt x="320055" y="26883"/>
                  <a:pt x="636778" y="0"/>
                </a:cubicBezTo>
                <a:cubicBezTo>
                  <a:pt x="953501" y="-26883"/>
                  <a:pt x="1012262" y="22861"/>
                  <a:pt x="1115822" y="0"/>
                </a:cubicBezTo>
                <a:cubicBezTo>
                  <a:pt x="1219382" y="-22861"/>
                  <a:pt x="1563715" y="21714"/>
                  <a:pt x="1805178" y="0"/>
                </a:cubicBezTo>
                <a:cubicBezTo>
                  <a:pt x="2046641" y="-21714"/>
                  <a:pt x="2201529" y="36031"/>
                  <a:pt x="2494534" y="0"/>
                </a:cubicBezTo>
                <a:cubicBezTo>
                  <a:pt x="2787539" y="-36031"/>
                  <a:pt x="2790310" y="17625"/>
                  <a:pt x="2973578" y="0"/>
                </a:cubicBezTo>
                <a:cubicBezTo>
                  <a:pt x="3156846" y="-17625"/>
                  <a:pt x="3427480" y="22242"/>
                  <a:pt x="3557778" y="0"/>
                </a:cubicBezTo>
                <a:cubicBezTo>
                  <a:pt x="3688076" y="-22242"/>
                  <a:pt x="3883849" y="18061"/>
                  <a:pt x="4194556" y="0"/>
                </a:cubicBezTo>
                <a:cubicBezTo>
                  <a:pt x="4505263" y="-18061"/>
                  <a:pt x="4509283" y="50745"/>
                  <a:pt x="4621022" y="0"/>
                </a:cubicBezTo>
                <a:cubicBezTo>
                  <a:pt x="4732761" y="-50745"/>
                  <a:pt x="4997180" y="1043"/>
                  <a:pt x="5257800" y="0"/>
                </a:cubicBezTo>
                <a:cubicBezTo>
                  <a:pt x="5258352" y="156863"/>
                  <a:pt x="5222600" y="295884"/>
                  <a:pt x="5257800" y="535189"/>
                </a:cubicBezTo>
                <a:cubicBezTo>
                  <a:pt x="5293000" y="774494"/>
                  <a:pt x="5225518" y="789244"/>
                  <a:pt x="5257800" y="974044"/>
                </a:cubicBezTo>
                <a:cubicBezTo>
                  <a:pt x="5290082" y="1158845"/>
                  <a:pt x="5237658" y="1346399"/>
                  <a:pt x="5257800" y="1461067"/>
                </a:cubicBezTo>
                <a:cubicBezTo>
                  <a:pt x="5277942" y="1575735"/>
                  <a:pt x="5234565" y="1781833"/>
                  <a:pt x="5257800" y="1996256"/>
                </a:cubicBezTo>
                <a:cubicBezTo>
                  <a:pt x="5281035" y="2210679"/>
                  <a:pt x="5243607" y="2387868"/>
                  <a:pt x="5257800" y="2531445"/>
                </a:cubicBezTo>
                <a:cubicBezTo>
                  <a:pt x="5271993" y="2675022"/>
                  <a:pt x="5208085" y="2913995"/>
                  <a:pt x="5257800" y="3114801"/>
                </a:cubicBezTo>
                <a:cubicBezTo>
                  <a:pt x="5307515" y="3315607"/>
                  <a:pt x="5247340" y="3444141"/>
                  <a:pt x="5257800" y="3649990"/>
                </a:cubicBezTo>
                <a:cubicBezTo>
                  <a:pt x="5268260" y="3855839"/>
                  <a:pt x="5197948" y="4004502"/>
                  <a:pt x="5257800" y="4185180"/>
                </a:cubicBezTo>
                <a:cubicBezTo>
                  <a:pt x="5317652" y="4365858"/>
                  <a:pt x="5228676" y="4685551"/>
                  <a:pt x="5257800" y="4816703"/>
                </a:cubicBezTo>
                <a:cubicBezTo>
                  <a:pt x="5099371" y="4840917"/>
                  <a:pt x="4857108" y="4807559"/>
                  <a:pt x="4726178" y="4816703"/>
                </a:cubicBezTo>
                <a:cubicBezTo>
                  <a:pt x="4595248" y="4825847"/>
                  <a:pt x="4483122" y="4796455"/>
                  <a:pt x="4299712" y="4816703"/>
                </a:cubicBezTo>
                <a:cubicBezTo>
                  <a:pt x="4116302" y="4836951"/>
                  <a:pt x="3888019" y="4762264"/>
                  <a:pt x="3662934" y="4816703"/>
                </a:cubicBezTo>
                <a:cubicBezTo>
                  <a:pt x="3437849" y="4871142"/>
                  <a:pt x="3422477" y="4813615"/>
                  <a:pt x="3183890" y="4816703"/>
                </a:cubicBezTo>
                <a:cubicBezTo>
                  <a:pt x="2945303" y="4819791"/>
                  <a:pt x="2734979" y="4780558"/>
                  <a:pt x="2547112" y="4816703"/>
                </a:cubicBezTo>
                <a:cubicBezTo>
                  <a:pt x="2359245" y="4852848"/>
                  <a:pt x="2241473" y="4786886"/>
                  <a:pt x="1962912" y="4816703"/>
                </a:cubicBezTo>
                <a:cubicBezTo>
                  <a:pt x="1684351" y="4846520"/>
                  <a:pt x="1686968" y="4789735"/>
                  <a:pt x="1483868" y="4816703"/>
                </a:cubicBezTo>
                <a:cubicBezTo>
                  <a:pt x="1280768" y="4843671"/>
                  <a:pt x="1043710" y="4804136"/>
                  <a:pt x="899668" y="4816703"/>
                </a:cubicBezTo>
                <a:cubicBezTo>
                  <a:pt x="755626" y="4829270"/>
                  <a:pt x="345435" y="4788494"/>
                  <a:pt x="0" y="4816703"/>
                </a:cubicBezTo>
                <a:cubicBezTo>
                  <a:pt x="-60979" y="4619241"/>
                  <a:pt x="51788" y="4489315"/>
                  <a:pt x="0" y="4185180"/>
                </a:cubicBezTo>
                <a:cubicBezTo>
                  <a:pt x="-51788" y="3881045"/>
                  <a:pt x="51918" y="3824857"/>
                  <a:pt x="0" y="3649990"/>
                </a:cubicBezTo>
                <a:cubicBezTo>
                  <a:pt x="-51918" y="3475123"/>
                  <a:pt x="43530" y="3328894"/>
                  <a:pt x="0" y="3018467"/>
                </a:cubicBezTo>
                <a:cubicBezTo>
                  <a:pt x="-43530" y="2708040"/>
                  <a:pt x="22575" y="2673323"/>
                  <a:pt x="0" y="2483278"/>
                </a:cubicBezTo>
                <a:cubicBezTo>
                  <a:pt x="-22575" y="2293233"/>
                  <a:pt x="1315" y="2083482"/>
                  <a:pt x="0" y="1948089"/>
                </a:cubicBezTo>
                <a:cubicBezTo>
                  <a:pt x="-1315" y="1812696"/>
                  <a:pt x="2142" y="1667749"/>
                  <a:pt x="0" y="1461067"/>
                </a:cubicBezTo>
                <a:cubicBezTo>
                  <a:pt x="-2142" y="1254385"/>
                  <a:pt x="15711" y="1179783"/>
                  <a:pt x="0" y="974044"/>
                </a:cubicBezTo>
                <a:cubicBezTo>
                  <a:pt x="-15711" y="768305"/>
                  <a:pt x="35976" y="257627"/>
                  <a:pt x="0" y="0"/>
                </a:cubicBezTo>
                <a:close/>
              </a:path>
              <a:path w="5257800" h="4816703" stroke="0" extrusionOk="0">
                <a:moveTo>
                  <a:pt x="0" y="0"/>
                </a:moveTo>
                <a:cubicBezTo>
                  <a:pt x="155853" y="-20102"/>
                  <a:pt x="451503" y="65893"/>
                  <a:pt x="584200" y="0"/>
                </a:cubicBezTo>
                <a:cubicBezTo>
                  <a:pt x="716897" y="-65893"/>
                  <a:pt x="919489" y="49259"/>
                  <a:pt x="1220978" y="0"/>
                </a:cubicBezTo>
                <a:cubicBezTo>
                  <a:pt x="1522467" y="-49259"/>
                  <a:pt x="1754293" y="45514"/>
                  <a:pt x="1910334" y="0"/>
                </a:cubicBezTo>
                <a:cubicBezTo>
                  <a:pt x="2066375" y="-45514"/>
                  <a:pt x="2159749" y="21784"/>
                  <a:pt x="2336800" y="0"/>
                </a:cubicBezTo>
                <a:cubicBezTo>
                  <a:pt x="2513851" y="-21784"/>
                  <a:pt x="2668369" y="23018"/>
                  <a:pt x="2815844" y="0"/>
                </a:cubicBezTo>
                <a:cubicBezTo>
                  <a:pt x="2963319" y="-23018"/>
                  <a:pt x="3193784" y="9446"/>
                  <a:pt x="3452622" y="0"/>
                </a:cubicBezTo>
                <a:cubicBezTo>
                  <a:pt x="3711460" y="-9446"/>
                  <a:pt x="3954190" y="70820"/>
                  <a:pt x="4089400" y="0"/>
                </a:cubicBezTo>
                <a:cubicBezTo>
                  <a:pt x="4224610" y="-70820"/>
                  <a:pt x="4312610" y="34874"/>
                  <a:pt x="4515866" y="0"/>
                </a:cubicBezTo>
                <a:cubicBezTo>
                  <a:pt x="4719122" y="-34874"/>
                  <a:pt x="4994732" y="67683"/>
                  <a:pt x="5257800" y="0"/>
                </a:cubicBezTo>
                <a:cubicBezTo>
                  <a:pt x="5269220" y="182204"/>
                  <a:pt x="5249084" y="255772"/>
                  <a:pt x="5257800" y="487022"/>
                </a:cubicBezTo>
                <a:cubicBezTo>
                  <a:pt x="5266516" y="718272"/>
                  <a:pt x="5218066" y="732117"/>
                  <a:pt x="5257800" y="925877"/>
                </a:cubicBezTo>
                <a:cubicBezTo>
                  <a:pt x="5297534" y="1119637"/>
                  <a:pt x="5199358" y="1361731"/>
                  <a:pt x="5257800" y="1509234"/>
                </a:cubicBezTo>
                <a:cubicBezTo>
                  <a:pt x="5316242" y="1656737"/>
                  <a:pt x="5254189" y="1834415"/>
                  <a:pt x="5257800" y="2140757"/>
                </a:cubicBezTo>
                <a:cubicBezTo>
                  <a:pt x="5261411" y="2447099"/>
                  <a:pt x="5190440" y="2563020"/>
                  <a:pt x="5257800" y="2724113"/>
                </a:cubicBezTo>
                <a:cubicBezTo>
                  <a:pt x="5325160" y="2885206"/>
                  <a:pt x="5214518" y="3022699"/>
                  <a:pt x="5257800" y="3259302"/>
                </a:cubicBezTo>
                <a:cubicBezTo>
                  <a:pt x="5301082" y="3495905"/>
                  <a:pt x="5232347" y="3572571"/>
                  <a:pt x="5257800" y="3842659"/>
                </a:cubicBezTo>
                <a:cubicBezTo>
                  <a:pt x="5283253" y="4112747"/>
                  <a:pt x="5223451" y="4111196"/>
                  <a:pt x="5257800" y="4233347"/>
                </a:cubicBezTo>
                <a:cubicBezTo>
                  <a:pt x="5292149" y="4355498"/>
                  <a:pt x="5195532" y="4569987"/>
                  <a:pt x="5257800" y="4816703"/>
                </a:cubicBezTo>
                <a:cubicBezTo>
                  <a:pt x="5069064" y="4878878"/>
                  <a:pt x="4864519" y="4775630"/>
                  <a:pt x="4726178" y="4816703"/>
                </a:cubicBezTo>
                <a:cubicBezTo>
                  <a:pt x="4587837" y="4857776"/>
                  <a:pt x="4459352" y="4816335"/>
                  <a:pt x="4194556" y="4816703"/>
                </a:cubicBezTo>
                <a:cubicBezTo>
                  <a:pt x="3929760" y="4817071"/>
                  <a:pt x="3935455" y="4785910"/>
                  <a:pt x="3715512" y="4816703"/>
                </a:cubicBezTo>
                <a:cubicBezTo>
                  <a:pt x="3495569" y="4847496"/>
                  <a:pt x="3311991" y="4755298"/>
                  <a:pt x="3131312" y="4816703"/>
                </a:cubicBezTo>
                <a:cubicBezTo>
                  <a:pt x="2950633" y="4878108"/>
                  <a:pt x="2873167" y="4815590"/>
                  <a:pt x="2704846" y="4816703"/>
                </a:cubicBezTo>
                <a:cubicBezTo>
                  <a:pt x="2536525" y="4817816"/>
                  <a:pt x="2233149" y="4748928"/>
                  <a:pt x="2068068" y="4816703"/>
                </a:cubicBezTo>
                <a:cubicBezTo>
                  <a:pt x="1902987" y="4884478"/>
                  <a:pt x="1632328" y="4800197"/>
                  <a:pt x="1378712" y="4816703"/>
                </a:cubicBezTo>
                <a:cubicBezTo>
                  <a:pt x="1125096" y="4833209"/>
                  <a:pt x="1028873" y="4782760"/>
                  <a:pt x="899668" y="4816703"/>
                </a:cubicBezTo>
                <a:cubicBezTo>
                  <a:pt x="770463" y="4850646"/>
                  <a:pt x="418810" y="4775106"/>
                  <a:pt x="0" y="4816703"/>
                </a:cubicBezTo>
                <a:cubicBezTo>
                  <a:pt x="-130" y="4664184"/>
                  <a:pt x="57532" y="4452295"/>
                  <a:pt x="0" y="4281514"/>
                </a:cubicBezTo>
                <a:cubicBezTo>
                  <a:pt x="-57532" y="4110733"/>
                  <a:pt x="11592" y="4001392"/>
                  <a:pt x="0" y="3746325"/>
                </a:cubicBezTo>
                <a:cubicBezTo>
                  <a:pt x="-11592" y="3491258"/>
                  <a:pt x="42867" y="3405411"/>
                  <a:pt x="0" y="3211135"/>
                </a:cubicBezTo>
                <a:cubicBezTo>
                  <a:pt x="-42867" y="3016859"/>
                  <a:pt x="8593" y="2919690"/>
                  <a:pt x="0" y="2724113"/>
                </a:cubicBezTo>
                <a:cubicBezTo>
                  <a:pt x="-8593" y="2528536"/>
                  <a:pt x="41610" y="2329739"/>
                  <a:pt x="0" y="2140757"/>
                </a:cubicBezTo>
                <a:cubicBezTo>
                  <a:pt x="-41610" y="1951775"/>
                  <a:pt x="22565" y="1758593"/>
                  <a:pt x="0" y="1653735"/>
                </a:cubicBezTo>
                <a:cubicBezTo>
                  <a:pt x="-22565" y="1548877"/>
                  <a:pt x="48658" y="1203394"/>
                  <a:pt x="0" y="1070378"/>
                </a:cubicBezTo>
                <a:cubicBezTo>
                  <a:pt x="-48658" y="937362"/>
                  <a:pt x="36075" y="279920"/>
                  <a:pt x="0" y="0"/>
                </a:cubicBezTo>
                <a:close/>
              </a:path>
            </a:pathLst>
          </a:custGeom>
          <a:ln w="5715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397126397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 Wikipedia</a:t>
            </a:r>
          </a:p>
          <a:p>
            <a:pPr marL="0" indent="0" algn="l">
              <a:buNone/>
            </a:pPr>
            <a:r>
              <a:rPr lang="en-US" sz="19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Transfer learning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sz="19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TL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 a research problem in </a:t>
            </a:r>
            <a:r>
              <a:rPr lang="en-US" sz="19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Machine learning"/>
              </a:rPr>
              <a:t>machine learning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(ML) that focuses on applying knowledge gained while solving one task to a related task.</a:t>
            </a:r>
            <a:r>
              <a:rPr lang="en-US" sz="1900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[1]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 example, knowledge gained while learning to </a:t>
            </a:r>
            <a:r>
              <a:rPr lang="en-US" sz="19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Computer vision"/>
              </a:rPr>
              <a:t>recognize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cars could be applied when trying to recognize trucks. This topic is related to the psychological literature on </a:t>
            </a:r>
            <a:r>
              <a:rPr lang="en-US" sz="19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Transfer of learning"/>
              </a:rPr>
              <a:t>transfer of learning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although practical ties between the two fields are limited. Reusing/transferring information from previously learned tasks to new tasks has the potential to significantly improve learning efficiency.</a:t>
            </a:r>
            <a:r>
              <a:rPr lang="en-US" sz="1900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/>
              </a:rPr>
              <a:t>[2]</a:t>
            </a:r>
            <a:endParaRPr lang="en-US" sz="1900" b="1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9159F-F525-1798-D5C2-E7AFBC2354CD}"/>
              </a:ext>
            </a:extLst>
          </p:cNvPr>
          <p:cNvSpPr txBox="1"/>
          <p:nvPr/>
        </p:nvSpPr>
        <p:spPr>
          <a:xfrm>
            <a:off x="6896747" y="1749963"/>
            <a:ext cx="4959456" cy="4816703"/>
          </a:xfrm>
          <a:custGeom>
            <a:avLst/>
            <a:gdLst>
              <a:gd name="connsiteX0" fmla="*/ 0 w 4959456"/>
              <a:gd name="connsiteY0" fmla="*/ 0 h 4816703"/>
              <a:gd name="connsiteX1" fmla="*/ 402267 w 4959456"/>
              <a:gd name="connsiteY1" fmla="*/ 0 h 4816703"/>
              <a:gd name="connsiteX2" fmla="*/ 1002912 w 4959456"/>
              <a:gd name="connsiteY2" fmla="*/ 0 h 4816703"/>
              <a:gd name="connsiteX3" fmla="*/ 1653152 w 4959456"/>
              <a:gd name="connsiteY3" fmla="*/ 0 h 4816703"/>
              <a:gd name="connsiteX4" fmla="*/ 2105014 w 4959456"/>
              <a:gd name="connsiteY4" fmla="*/ 0 h 4816703"/>
              <a:gd name="connsiteX5" fmla="*/ 2755253 w 4959456"/>
              <a:gd name="connsiteY5" fmla="*/ 0 h 4816703"/>
              <a:gd name="connsiteX6" fmla="*/ 3256709 w 4959456"/>
              <a:gd name="connsiteY6" fmla="*/ 0 h 4816703"/>
              <a:gd name="connsiteX7" fmla="*/ 3658976 w 4959456"/>
              <a:gd name="connsiteY7" fmla="*/ 0 h 4816703"/>
              <a:gd name="connsiteX8" fmla="*/ 4210027 w 4959456"/>
              <a:gd name="connsiteY8" fmla="*/ 0 h 4816703"/>
              <a:gd name="connsiteX9" fmla="*/ 4959456 w 4959456"/>
              <a:gd name="connsiteY9" fmla="*/ 0 h 4816703"/>
              <a:gd name="connsiteX10" fmla="*/ 4959456 w 4959456"/>
              <a:gd name="connsiteY10" fmla="*/ 583356 h 4816703"/>
              <a:gd name="connsiteX11" fmla="*/ 4959456 w 4959456"/>
              <a:gd name="connsiteY11" fmla="*/ 1166713 h 4816703"/>
              <a:gd name="connsiteX12" fmla="*/ 4959456 w 4959456"/>
              <a:gd name="connsiteY12" fmla="*/ 1653735 h 4816703"/>
              <a:gd name="connsiteX13" fmla="*/ 4959456 w 4959456"/>
              <a:gd name="connsiteY13" fmla="*/ 2140757 h 4816703"/>
              <a:gd name="connsiteX14" fmla="*/ 4959456 w 4959456"/>
              <a:gd name="connsiteY14" fmla="*/ 2724113 h 4816703"/>
              <a:gd name="connsiteX15" fmla="*/ 4959456 w 4959456"/>
              <a:gd name="connsiteY15" fmla="*/ 3162968 h 4816703"/>
              <a:gd name="connsiteX16" fmla="*/ 4959456 w 4959456"/>
              <a:gd name="connsiteY16" fmla="*/ 3746325 h 4816703"/>
              <a:gd name="connsiteX17" fmla="*/ 4959456 w 4959456"/>
              <a:gd name="connsiteY17" fmla="*/ 4137013 h 4816703"/>
              <a:gd name="connsiteX18" fmla="*/ 4959456 w 4959456"/>
              <a:gd name="connsiteY18" fmla="*/ 4816703 h 4816703"/>
              <a:gd name="connsiteX19" fmla="*/ 4557189 w 4959456"/>
              <a:gd name="connsiteY19" fmla="*/ 4816703 h 4816703"/>
              <a:gd name="connsiteX20" fmla="*/ 4105327 w 4959456"/>
              <a:gd name="connsiteY20" fmla="*/ 4816703 h 4816703"/>
              <a:gd name="connsiteX21" fmla="*/ 3504682 w 4959456"/>
              <a:gd name="connsiteY21" fmla="*/ 4816703 h 4816703"/>
              <a:gd name="connsiteX22" fmla="*/ 3052821 w 4959456"/>
              <a:gd name="connsiteY22" fmla="*/ 4816703 h 4816703"/>
              <a:gd name="connsiteX23" fmla="*/ 2402581 w 4959456"/>
              <a:gd name="connsiteY23" fmla="*/ 4816703 h 4816703"/>
              <a:gd name="connsiteX24" fmla="*/ 1950719 w 4959456"/>
              <a:gd name="connsiteY24" fmla="*/ 4816703 h 4816703"/>
              <a:gd name="connsiteX25" fmla="*/ 1399669 w 4959456"/>
              <a:gd name="connsiteY25" fmla="*/ 4816703 h 4816703"/>
              <a:gd name="connsiteX26" fmla="*/ 947807 w 4959456"/>
              <a:gd name="connsiteY26" fmla="*/ 4816703 h 4816703"/>
              <a:gd name="connsiteX27" fmla="*/ 495946 w 4959456"/>
              <a:gd name="connsiteY27" fmla="*/ 4816703 h 4816703"/>
              <a:gd name="connsiteX28" fmla="*/ 0 w 4959456"/>
              <a:gd name="connsiteY28" fmla="*/ 4816703 h 4816703"/>
              <a:gd name="connsiteX29" fmla="*/ 0 w 4959456"/>
              <a:gd name="connsiteY29" fmla="*/ 4426015 h 4816703"/>
              <a:gd name="connsiteX30" fmla="*/ 0 w 4959456"/>
              <a:gd name="connsiteY30" fmla="*/ 3794492 h 4816703"/>
              <a:gd name="connsiteX31" fmla="*/ 0 w 4959456"/>
              <a:gd name="connsiteY31" fmla="*/ 3355636 h 4816703"/>
              <a:gd name="connsiteX32" fmla="*/ 0 w 4959456"/>
              <a:gd name="connsiteY32" fmla="*/ 2868614 h 4816703"/>
              <a:gd name="connsiteX33" fmla="*/ 0 w 4959456"/>
              <a:gd name="connsiteY33" fmla="*/ 2381592 h 4816703"/>
              <a:gd name="connsiteX34" fmla="*/ 0 w 4959456"/>
              <a:gd name="connsiteY34" fmla="*/ 1846403 h 4816703"/>
              <a:gd name="connsiteX35" fmla="*/ 0 w 4959456"/>
              <a:gd name="connsiteY35" fmla="*/ 1214880 h 4816703"/>
              <a:gd name="connsiteX36" fmla="*/ 0 w 4959456"/>
              <a:gd name="connsiteY36" fmla="*/ 583356 h 4816703"/>
              <a:gd name="connsiteX37" fmla="*/ 0 w 4959456"/>
              <a:gd name="connsiteY37" fmla="*/ 0 h 481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59456" h="4816703" extrusionOk="0">
                <a:moveTo>
                  <a:pt x="0" y="0"/>
                </a:moveTo>
                <a:cubicBezTo>
                  <a:pt x="113334" y="-11284"/>
                  <a:pt x="299105" y="18852"/>
                  <a:pt x="402267" y="0"/>
                </a:cubicBezTo>
                <a:cubicBezTo>
                  <a:pt x="505429" y="-18852"/>
                  <a:pt x="864726" y="6167"/>
                  <a:pt x="1002912" y="0"/>
                </a:cubicBezTo>
                <a:cubicBezTo>
                  <a:pt x="1141098" y="-6167"/>
                  <a:pt x="1376180" y="55385"/>
                  <a:pt x="1653152" y="0"/>
                </a:cubicBezTo>
                <a:cubicBezTo>
                  <a:pt x="1930124" y="-55385"/>
                  <a:pt x="1929897" y="9967"/>
                  <a:pt x="2105014" y="0"/>
                </a:cubicBezTo>
                <a:cubicBezTo>
                  <a:pt x="2280131" y="-9967"/>
                  <a:pt x="2599475" y="18653"/>
                  <a:pt x="2755253" y="0"/>
                </a:cubicBezTo>
                <a:cubicBezTo>
                  <a:pt x="2911031" y="-18653"/>
                  <a:pt x="3028542" y="36185"/>
                  <a:pt x="3256709" y="0"/>
                </a:cubicBezTo>
                <a:cubicBezTo>
                  <a:pt x="3484876" y="-36185"/>
                  <a:pt x="3512730" y="27851"/>
                  <a:pt x="3658976" y="0"/>
                </a:cubicBezTo>
                <a:cubicBezTo>
                  <a:pt x="3805222" y="-27851"/>
                  <a:pt x="4070993" y="2125"/>
                  <a:pt x="4210027" y="0"/>
                </a:cubicBezTo>
                <a:cubicBezTo>
                  <a:pt x="4349061" y="-2125"/>
                  <a:pt x="4742622" y="11563"/>
                  <a:pt x="4959456" y="0"/>
                </a:cubicBezTo>
                <a:cubicBezTo>
                  <a:pt x="4984355" y="176553"/>
                  <a:pt x="4949255" y="303692"/>
                  <a:pt x="4959456" y="583356"/>
                </a:cubicBezTo>
                <a:cubicBezTo>
                  <a:pt x="4969657" y="863020"/>
                  <a:pt x="4903427" y="955135"/>
                  <a:pt x="4959456" y="1166713"/>
                </a:cubicBezTo>
                <a:cubicBezTo>
                  <a:pt x="5015485" y="1378291"/>
                  <a:pt x="4931432" y="1487071"/>
                  <a:pt x="4959456" y="1653735"/>
                </a:cubicBezTo>
                <a:cubicBezTo>
                  <a:pt x="4987480" y="1820399"/>
                  <a:pt x="4942927" y="2004792"/>
                  <a:pt x="4959456" y="2140757"/>
                </a:cubicBezTo>
                <a:cubicBezTo>
                  <a:pt x="4975985" y="2276722"/>
                  <a:pt x="4934448" y="2580383"/>
                  <a:pt x="4959456" y="2724113"/>
                </a:cubicBezTo>
                <a:cubicBezTo>
                  <a:pt x="4984464" y="2867843"/>
                  <a:pt x="4940804" y="2990922"/>
                  <a:pt x="4959456" y="3162968"/>
                </a:cubicBezTo>
                <a:cubicBezTo>
                  <a:pt x="4978108" y="3335014"/>
                  <a:pt x="4901571" y="3608453"/>
                  <a:pt x="4959456" y="3746325"/>
                </a:cubicBezTo>
                <a:cubicBezTo>
                  <a:pt x="5017341" y="3884197"/>
                  <a:pt x="4935609" y="4004684"/>
                  <a:pt x="4959456" y="4137013"/>
                </a:cubicBezTo>
                <a:cubicBezTo>
                  <a:pt x="4983303" y="4269342"/>
                  <a:pt x="4897227" y="4498575"/>
                  <a:pt x="4959456" y="4816703"/>
                </a:cubicBezTo>
                <a:cubicBezTo>
                  <a:pt x="4868916" y="4820876"/>
                  <a:pt x="4734967" y="4802023"/>
                  <a:pt x="4557189" y="4816703"/>
                </a:cubicBezTo>
                <a:cubicBezTo>
                  <a:pt x="4379411" y="4831383"/>
                  <a:pt x="4251450" y="4794846"/>
                  <a:pt x="4105327" y="4816703"/>
                </a:cubicBezTo>
                <a:cubicBezTo>
                  <a:pt x="3959204" y="4838560"/>
                  <a:pt x="3677589" y="4794253"/>
                  <a:pt x="3504682" y="4816703"/>
                </a:cubicBezTo>
                <a:cubicBezTo>
                  <a:pt x="3331775" y="4839153"/>
                  <a:pt x="3261697" y="4778968"/>
                  <a:pt x="3052821" y="4816703"/>
                </a:cubicBezTo>
                <a:cubicBezTo>
                  <a:pt x="2843945" y="4854438"/>
                  <a:pt x="2713437" y="4800465"/>
                  <a:pt x="2402581" y="4816703"/>
                </a:cubicBezTo>
                <a:cubicBezTo>
                  <a:pt x="2091725" y="4832941"/>
                  <a:pt x="2159585" y="4779782"/>
                  <a:pt x="1950719" y="4816703"/>
                </a:cubicBezTo>
                <a:cubicBezTo>
                  <a:pt x="1741853" y="4853624"/>
                  <a:pt x="1563121" y="4770150"/>
                  <a:pt x="1399669" y="4816703"/>
                </a:cubicBezTo>
                <a:cubicBezTo>
                  <a:pt x="1236217" y="4863256"/>
                  <a:pt x="1068495" y="4763803"/>
                  <a:pt x="947807" y="4816703"/>
                </a:cubicBezTo>
                <a:cubicBezTo>
                  <a:pt x="827119" y="4869603"/>
                  <a:pt x="690056" y="4800541"/>
                  <a:pt x="495946" y="4816703"/>
                </a:cubicBezTo>
                <a:cubicBezTo>
                  <a:pt x="301836" y="4832865"/>
                  <a:pt x="211361" y="4812047"/>
                  <a:pt x="0" y="4816703"/>
                </a:cubicBezTo>
                <a:cubicBezTo>
                  <a:pt x="-41972" y="4685934"/>
                  <a:pt x="5997" y="4563890"/>
                  <a:pt x="0" y="4426015"/>
                </a:cubicBezTo>
                <a:cubicBezTo>
                  <a:pt x="-5997" y="4288140"/>
                  <a:pt x="36096" y="4073614"/>
                  <a:pt x="0" y="3794492"/>
                </a:cubicBezTo>
                <a:cubicBezTo>
                  <a:pt x="-36096" y="3515370"/>
                  <a:pt x="25486" y="3527041"/>
                  <a:pt x="0" y="3355636"/>
                </a:cubicBezTo>
                <a:cubicBezTo>
                  <a:pt x="-25486" y="3184231"/>
                  <a:pt x="36046" y="3089494"/>
                  <a:pt x="0" y="2868614"/>
                </a:cubicBezTo>
                <a:cubicBezTo>
                  <a:pt x="-36046" y="2647734"/>
                  <a:pt x="37813" y="2604675"/>
                  <a:pt x="0" y="2381592"/>
                </a:cubicBezTo>
                <a:cubicBezTo>
                  <a:pt x="-37813" y="2158509"/>
                  <a:pt x="7349" y="1956041"/>
                  <a:pt x="0" y="1846403"/>
                </a:cubicBezTo>
                <a:cubicBezTo>
                  <a:pt x="-7349" y="1736765"/>
                  <a:pt x="67604" y="1521440"/>
                  <a:pt x="0" y="1214880"/>
                </a:cubicBezTo>
                <a:cubicBezTo>
                  <a:pt x="-67604" y="908320"/>
                  <a:pt x="47981" y="742944"/>
                  <a:pt x="0" y="583356"/>
                </a:cubicBezTo>
                <a:cubicBezTo>
                  <a:pt x="-47981" y="423768"/>
                  <a:pt x="14854" y="190217"/>
                  <a:pt x="0" y="0"/>
                </a:cubicBezTo>
                <a:close/>
              </a:path>
            </a:pathLst>
          </a:custGeom>
          <a:noFill/>
          <a:ln w="57150">
            <a:solidFill>
              <a:srgbClr val="7030A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123909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endParaRPr lang="en-US" sz="105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 Wikipedia</a:t>
            </a:r>
            <a:endParaRPr lang="en-US" sz="1050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Transfer of learning</a:t>
            </a:r>
            <a:r>
              <a:rPr lang="en-US" sz="2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occurs when people apply information, strategies, and skills they have learned to a new situation or context. Transfer is not a discrete activity, but is rather an integral part of the learning process. Researchers attempt to identify when and how transfer occurs and to offer strategies to improve transfer.</a:t>
            </a:r>
            <a:endParaRPr lang="en-US" sz="2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FF9578-D687-FF12-A49A-EC3923646559}"/>
              </a:ext>
            </a:extLst>
          </p:cNvPr>
          <p:cNvSpPr txBox="1">
            <a:spLocks/>
          </p:cNvSpPr>
          <p:nvPr/>
        </p:nvSpPr>
        <p:spPr>
          <a:xfrm>
            <a:off x="6307810" y="212200"/>
            <a:ext cx="58467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  <a:latin typeface="Arial Rounded MT Bold" panose="020F0704030504030204" pitchFamily="34" charset="77"/>
              </a:rPr>
              <a:t>Transfer of Learning (Humans)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F0EC4-3E50-4920-9BA6-A383781C6AF3}"/>
              </a:ext>
            </a:extLst>
          </p:cNvPr>
          <p:cNvSpPr txBox="1"/>
          <p:nvPr/>
        </p:nvSpPr>
        <p:spPr>
          <a:xfrm>
            <a:off x="5891674" y="3604316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683575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3962</TotalTime>
  <Words>713</Words>
  <Application>Microsoft Macintosh PowerPoint</Application>
  <PresentationFormat>Widescreen</PresentationFormat>
  <Paragraphs>88</Paragraphs>
  <Slides>13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Rounded MT Bold</vt:lpstr>
      <vt:lpstr>Calibri</vt:lpstr>
      <vt:lpstr>Calibri Light</vt:lpstr>
      <vt:lpstr>Office Theme</vt:lpstr>
      <vt:lpstr>Fine tuning BERT</vt:lpstr>
      <vt:lpstr>Why are you here?</vt:lpstr>
      <vt:lpstr>PowerPoint Presentation</vt:lpstr>
      <vt:lpstr>PowerPoint Presentation</vt:lpstr>
      <vt:lpstr>PowerPoint Presentation</vt:lpstr>
      <vt:lpstr>Ultimately, we all follow tutorials hoping to transfer what we learn to use-cases we care about </vt:lpstr>
      <vt:lpstr>Ultimately, we all follow tutorials hoping to transfer what we learn to use-cases we care about </vt:lpstr>
      <vt:lpstr>Transfer Learning</vt:lpstr>
      <vt:lpstr>Transfer Learning (Machines)</vt:lpstr>
      <vt:lpstr>Transfer Learning (Machines)</vt:lpstr>
      <vt:lpstr>PowerPoint Presentation</vt:lpstr>
      <vt:lpstr>PowerPoint Presentation</vt:lpstr>
      <vt:lpstr>Interpreting Sentiment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Fine tuning BERT</dc:title>
  <dc:creator>dana engebretson</dc:creator>
  <cp:lastModifiedBy>dana engebretson</cp:lastModifiedBy>
  <cp:revision>4</cp:revision>
  <dcterms:created xsi:type="dcterms:W3CDTF">2023-04-10T04:27:04Z</dcterms:created>
  <dcterms:modified xsi:type="dcterms:W3CDTF">2023-04-12T22:37:26Z</dcterms:modified>
</cp:coreProperties>
</file>